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BD2587-B2EA-4289-96CE-2BB54A226E7E}" type="doc">
      <dgm:prSet loTypeId="urn:microsoft.com/office/officeart/2005/8/layout/default#1" loCatId="list" qsTypeId="urn:microsoft.com/office/officeart/2005/8/quickstyle/simple1" qsCatId="simple" csTypeId="urn:microsoft.com/office/officeart/2005/8/colors/accent1_2" csCatId="accent1" phldr="1"/>
      <dgm:spPr/>
      <dgm:t>
        <a:bodyPr/>
        <a:lstStyle/>
        <a:p>
          <a:pPr rtl="1"/>
          <a:endParaRPr lang="ur-PK"/>
        </a:p>
      </dgm:t>
    </dgm:pt>
    <dgm:pt modelId="{40B274A7-3F28-42BA-A490-CF5BBB6D25E1}">
      <dgm:prSet phldrT="[Text]" custT="1">
        <dgm:style>
          <a:lnRef idx="1">
            <a:schemeClr val="accent2"/>
          </a:lnRef>
          <a:fillRef idx="2">
            <a:schemeClr val="accent2"/>
          </a:fillRef>
          <a:effectRef idx="1">
            <a:schemeClr val="accent2"/>
          </a:effectRef>
          <a:fontRef idx="minor">
            <a:schemeClr val="dk1"/>
          </a:fontRef>
        </dgm:style>
      </dgm:prSet>
      <dgm:spPr/>
      <dgm:t>
        <a:bodyPr/>
        <a:lstStyle/>
        <a:p>
          <a:pPr algn="just" rtl="0"/>
          <a:r>
            <a:rPr lang="en-US" sz="2000" dirty="0" smtClean="0"/>
            <a:t>In rice, a lysine rich protein from soybean has been expressed in the endosperm</a:t>
          </a:r>
          <a:endParaRPr lang="ur-PK" sz="2000" dirty="0"/>
        </a:p>
      </dgm:t>
    </dgm:pt>
    <dgm:pt modelId="{0CF30569-A428-4D44-AFE3-C73D22015969}" type="parTrans" cxnId="{CE88901C-F183-4546-AC71-21BFD9BCBE3E}">
      <dgm:prSet/>
      <dgm:spPr/>
      <dgm:t>
        <a:bodyPr/>
        <a:lstStyle/>
        <a:p>
          <a:pPr rtl="1"/>
          <a:endParaRPr lang="ur-PK"/>
        </a:p>
      </dgm:t>
    </dgm:pt>
    <dgm:pt modelId="{15176B24-E69F-47C1-AE0F-13F5741A393E}" type="sibTrans" cxnId="{CE88901C-F183-4546-AC71-21BFD9BCBE3E}">
      <dgm:prSet/>
      <dgm:spPr/>
      <dgm:t>
        <a:bodyPr/>
        <a:lstStyle/>
        <a:p>
          <a:pPr rtl="1"/>
          <a:endParaRPr lang="ur-PK"/>
        </a:p>
      </dgm:t>
    </dgm:pt>
    <dgm:pt modelId="{4BDFF409-6D8D-4927-8AB2-2CD32DA11357}">
      <dgm:prSet phldrT="[Text]" custT="1">
        <dgm:style>
          <a:lnRef idx="1">
            <a:schemeClr val="accent2"/>
          </a:lnRef>
          <a:fillRef idx="2">
            <a:schemeClr val="accent2"/>
          </a:fillRef>
          <a:effectRef idx="1">
            <a:schemeClr val="accent2"/>
          </a:effectRef>
          <a:fontRef idx="minor">
            <a:schemeClr val="dk1"/>
          </a:fontRef>
        </dgm:style>
      </dgm:prSet>
      <dgm:spPr/>
      <dgm:t>
        <a:bodyPr/>
        <a:lstStyle/>
        <a:p>
          <a:pPr algn="just" rtl="0"/>
          <a:r>
            <a:rPr lang="en-US" sz="2000" dirty="0" smtClean="0"/>
            <a:t>The protein used was </a:t>
          </a:r>
          <a:r>
            <a:rPr lang="en-US" sz="2000" dirty="0" err="1" smtClean="0"/>
            <a:t>glycinin</a:t>
          </a:r>
          <a:r>
            <a:rPr lang="en-US" sz="2000" dirty="0" smtClean="0"/>
            <a:t> of soybean. It  is processed in the same way by a process similar to rice </a:t>
          </a:r>
          <a:r>
            <a:rPr lang="en-US" sz="2000" dirty="0" err="1" smtClean="0"/>
            <a:t>glutenins</a:t>
          </a:r>
          <a:endParaRPr lang="ur-PK" sz="2000" dirty="0"/>
        </a:p>
      </dgm:t>
    </dgm:pt>
    <dgm:pt modelId="{A09A328E-F4EF-497A-B9E3-4CA85CCE90F5}" type="parTrans" cxnId="{529D309A-1729-488A-97EB-A003B70A2527}">
      <dgm:prSet/>
      <dgm:spPr/>
      <dgm:t>
        <a:bodyPr/>
        <a:lstStyle/>
        <a:p>
          <a:pPr rtl="1"/>
          <a:endParaRPr lang="ur-PK"/>
        </a:p>
      </dgm:t>
    </dgm:pt>
    <dgm:pt modelId="{6EC50ABB-6A74-4B1A-9741-9B532F710C30}" type="sibTrans" cxnId="{529D309A-1729-488A-97EB-A003B70A2527}">
      <dgm:prSet/>
      <dgm:spPr/>
      <dgm:t>
        <a:bodyPr/>
        <a:lstStyle/>
        <a:p>
          <a:pPr rtl="1"/>
          <a:endParaRPr lang="ur-PK"/>
        </a:p>
      </dgm:t>
    </dgm:pt>
    <dgm:pt modelId="{7C88120C-4232-4D03-850E-4534BA2D0F78}">
      <dgm:prSet phldrT="[Text]" custT="1">
        <dgm:style>
          <a:lnRef idx="1">
            <a:schemeClr val="accent2"/>
          </a:lnRef>
          <a:fillRef idx="2">
            <a:schemeClr val="accent2"/>
          </a:fillRef>
          <a:effectRef idx="1">
            <a:schemeClr val="accent2"/>
          </a:effectRef>
          <a:fontRef idx="minor">
            <a:schemeClr val="dk1"/>
          </a:fontRef>
        </dgm:style>
      </dgm:prSet>
      <dgm:spPr/>
      <dgm:t>
        <a:bodyPr/>
        <a:lstStyle/>
        <a:p>
          <a:pPr algn="just" rtl="0"/>
          <a:r>
            <a:rPr lang="en-US" sz="2000" dirty="0" smtClean="0"/>
            <a:t>When transgenic plants were </a:t>
          </a:r>
          <a:r>
            <a:rPr lang="en-US" sz="2000" dirty="0" err="1" smtClean="0"/>
            <a:t>analysed</a:t>
          </a:r>
          <a:r>
            <a:rPr lang="en-US" sz="2000" dirty="0" smtClean="0"/>
            <a:t> , both globulins were expressed </a:t>
          </a:r>
          <a:endParaRPr lang="ur-PK" sz="2000" dirty="0"/>
        </a:p>
      </dgm:t>
    </dgm:pt>
    <dgm:pt modelId="{0CD20052-63D5-4A33-A57F-49E9BD91B0EA}" type="parTrans" cxnId="{AEA92F00-4EF3-4D54-AB07-EFAC03818F1F}">
      <dgm:prSet/>
      <dgm:spPr/>
      <dgm:t>
        <a:bodyPr/>
        <a:lstStyle/>
        <a:p>
          <a:pPr rtl="1"/>
          <a:endParaRPr lang="ur-PK"/>
        </a:p>
      </dgm:t>
    </dgm:pt>
    <dgm:pt modelId="{1F26CBFA-38E2-4049-B260-F02E6653A329}" type="sibTrans" cxnId="{AEA92F00-4EF3-4D54-AB07-EFAC03818F1F}">
      <dgm:prSet/>
      <dgm:spPr/>
      <dgm:t>
        <a:bodyPr/>
        <a:lstStyle/>
        <a:p>
          <a:pPr rtl="1"/>
          <a:endParaRPr lang="ur-PK"/>
        </a:p>
      </dgm:t>
    </dgm:pt>
    <dgm:pt modelId="{DF3B77BA-1C09-459C-A183-791F15E3CD56}">
      <dgm:prSet phldrT="[Text]" custT="1">
        <dgm:style>
          <a:lnRef idx="1">
            <a:schemeClr val="accent2"/>
          </a:lnRef>
          <a:fillRef idx="2">
            <a:schemeClr val="accent2"/>
          </a:fillRef>
          <a:effectRef idx="1">
            <a:schemeClr val="accent2"/>
          </a:effectRef>
          <a:fontRef idx="minor">
            <a:schemeClr val="dk1"/>
          </a:fontRef>
        </dgm:style>
      </dgm:prSet>
      <dgm:spPr/>
      <dgm:t>
        <a:bodyPr/>
        <a:lstStyle/>
        <a:p>
          <a:pPr algn="just" rtl="0"/>
          <a:r>
            <a:rPr lang="en-US" sz="2000" dirty="0" smtClean="0"/>
            <a:t>Expression of these genes has two benefits</a:t>
          </a:r>
          <a:endParaRPr lang="ur-PK" sz="2000" dirty="0"/>
        </a:p>
      </dgm:t>
    </dgm:pt>
    <dgm:pt modelId="{CD8CA421-3734-47BE-963F-25B214161E8B}" type="parTrans" cxnId="{259081B3-6BCE-43BF-A011-00CEAE444A73}">
      <dgm:prSet/>
      <dgm:spPr/>
      <dgm:t>
        <a:bodyPr/>
        <a:lstStyle/>
        <a:p>
          <a:pPr rtl="1"/>
          <a:endParaRPr lang="ur-PK"/>
        </a:p>
      </dgm:t>
    </dgm:pt>
    <dgm:pt modelId="{DA0E28B0-E3A6-4999-B469-A7ADCC1A0B82}" type="sibTrans" cxnId="{259081B3-6BCE-43BF-A011-00CEAE444A73}">
      <dgm:prSet/>
      <dgm:spPr/>
      <dgm:t>
        <a:bodyPr/>
        <a:lstStyle/>
        <a:p>
          <a:pPr rtl="1"/>
          <a:endParaRPr lang="ur-PK"/>
        </a:p>
      </dgm:t>
    </dgm:pt>
    <dgm:pt modelId="{FBE75C06-34A2-4945-96DC-DD382F2F8D25}">
      <dgm:prSet phldrT="[Text]" custT="1">
        <dgm:style>
          <a:lnRef idx="1">
            <a:schemeClr val="accent2"/>
          </a:lnRef>
          <a:fillRef idx="2">
            <a:schemeClr val="accent2"/>
          </a:fillRef>
          <a:effectRef idx="1">
            <a:schemeClr val="accent2"/>
          </a:effectRef>
          <a:fontRef idx="minor">
            <a:schemeClr val="dk1"/>
          </a:fontRef>
        </dgm:style>
      </dgm:prSet>
      <dgm:spPr/>
      <dgm:t>
        <a:bodyPr/>
        <a:lstStyle/>
        <a:p>
          <a:pPr algn="just" rtl="0"/>
          <a:endParaRPr lang="en-US" sz="2000" dirty="0" smtClean="0"/>
        </a:p>
        <a:p>
          <a:pPr algn="just" rtl="0"/>
          <a:r>
            <a:rPr lang="en-US" sz="2000" dirty="0" smtClean="0"/>
            <a:t>I</a:t>
          </a:r>
          <a:r>
            <a:rPr lang="ur-PK" sz="2000" dirty="0" smtClean="0"/>
            <a:t>t increase the  </a:t>
          </a:r>
          <a:r>
            <a:rPr lang="en-US" sz="2000" dirty="0" smtClean="0"/>
            <a:t> amount of lysine in endosperm protein.</a:t>
          </a:r>
        </a:p>
        <a:p>
          <a:pPr algn="just" rtl="0"/>
          <a:r>
            <a:rPr lang="en-US" sz="2000" dirty="0" smtClean="0"/>
            <a:t>This lead to reduction in </a:t>
          </a:r>
          <a:r>
            <a:rPr lang="en-US" sz="2000" dirty="0" err="1" smtClean="0"/>
            <a:t>cholestrol</a:t>
          </a:r>
          <a:r>
            <a:rPr lang="en-US" sz="2000" dirty="0" smtClean="0"/>
            <a:t> level.</a:t>
          </a:r>
        </a:p>
        <a:p>
          <a:pPr algn="ctr" rtl="0"/>
          <a:endParaRPr lang="ur-PK" sz="2000" dirty="0"/>
        </a:p>
      </dgm:t>
    </dgm:pt>
    <dgm:pt modelId="{F71D9E3F-C57D-4925-963B-11FB87CC51F7}" type="parTrans" cxnId="{317DA143-0EC2-4EE9-9D60-AA0547ACF356}">
      <dgm:prSet/>
      <dgm:spPr/>
      <dgm:t>
        <a:bodyPr/>
        <a:lstStyle/>
        <a:p>
          <a:pPr rtl="1"/>
          <a:endParaRPr lang="ur-PK"/>
        </a:p>
      </dgm:t>
    </dgm:pt>
    <dgm:pt modelId="{DBEDBE8C-F897-422E-8AF9-C7AFDD1E0469}" type="sibTrans" cxnId="{317DA143-0EC2-4EE9-9D60-AA0547ACF356}">
      <dgm:prSet/>
      <dgm:spPr/>
      <dgm:t>
        <a:bodyPr/>
        <a:lstStyle/>
        <a:p>
          <a:pPr rtl="1"/>
          <a:endParaRPr lang="ur-PK"/>
        </a:p>
      </dgm:t>
    </dgm:pt>
    <dgm:pt modelId="{056368FA-E47E-490E-A953-207F4B0A9BFC}" type="pres">
      <dgm:prSet presAssocID="{8CBD2587-B2EA-4289-96CE-2BB54A226E7E}" presName="diagram" presStyleCnt="0">
        <dgm:presLayoutVars>
          <dgm:dir/>
          <dgm:resizeHandles val="exact"/>
        </dgm:presLayoutVars>
      </dgm:prSet>
      <dgm:spPr/>
      <dgm:t>
        <a:bodyPr/>
        <a:lstStyle/>
        <a:p>
          <a:pPr rtl="1"/>
          <a:endParaRPr lang="ur-PK"/>
        </a:p>
      </dgm:t>
    </dgm:pt>
    <dgm:pt modelId="{45975B76-89F6-4038-9408-A9155087D289}" type="pres">
      <dgm:prSet presAssocID="{40B274A7-3F28-42BA-A490-CF5BBB6D25E1}" presName="node" presStyleLbl="node1" presStyleIdx="0" presStyleCnt="5">
        <dgm:presLayoutVars>
          <dgm:bulletEnabled val="1"/>
        </dgm:presLayoutVars>
      </dgm:prSet>
      <dgm:spPr/>
      <dgm:t>
        <a:bodyPr/>
        <a:lstStyle/>
        <a:p>
          <a:pPr rtl="1"/>
          <a:endParaRPr lang="ur-PK"/>
        </a:p>
      </dgm:t>
    </dgm:pt>
    <dgm:pt modelId="{1F97A386-02BB-4FA1-9FC1-B6753D493AB2}" type="pres">
      <dgm:prSet presAssocID="{15176B24-E69F-47C1-AE0F-13F5741A393E}" presName="sibTrans" presStyleCnt="0"/>
      <dgm:spPr/>
    </dgm:pt>
    <dgm:pt modelId="{2686A56D-7AD8-4610-95D5-2F9E27226A5B}" type="pres">
      <dgm:prSet presAssocID="{4BDFF409-6D8D-4927-8AB2-2CD32DA11357}" presName="node" presStyleLbl="node1" presStyleIdx="1" presStyleCnt="5">
        <dgm:presLayoutVars>
          <dgm:bulletEnabled val="1"/>
        </dgm:presLayoutVars>
      </dgm:prSet>
      <dgm:spPr/>
      <dgm:t>
        <a:bodyPr/>
        <a:lstStyle/>
        <a:p>
          <a:pPr rtl="1"/>
          <a:endParaRPr lang="ur-PK"/>
        </a:p>
      </dgm:t>
    </dgm:pt>
    <dgm:pt modelId="{19303ACE-6A9F-4436-9DDA-7B0778D556DE}" type="pres">
      <dgm:prSet presAssocID="{6EC50ABB-6A74-4B1A-9741-9B532F710C30}" presName="sibTrans" presStyleCnt="0"/>
      <dgm:spPr/>
    </dgm:pt>
    <dgm:pt modelId="{35320F32-A2C6-48BC-9120-983B0EDB5513}" type="pres">
      <dgm:prSet presAssocID="{7C88120C-4232-4D03-850E-4534BA2D0F78}" presName="node" presStyleLbl="node1" presStyleIdx="2" presStyleCnt="5">
        <dgm:presLayoutVars>
          <dgm:bulletEnabled val="1"/>
        </dgm:presLayoutVars>
      </dgm:prSet>
      <dgm:spPr/>
      <dgm:t>
        <a:bodyPr/>
        <a:lstStyle/>
        <a:p>
          <a:pPr rtl="1"/>
          <a:endParaRPr lang="ur-PK"/>
        </a:p>
      </dgm:t>
    </dgm:pt>
    <dgm:pt modelId="{36D0D7D2-3FAB-4762-AE75-8234D022B901}" type="pres">
      <dgm:prSet presAssocID="{1F26CBFA-38E2-4049-B260-F02E6653A329}" presName="sibTrans" presStyleCnt="0"/>
      <dgm:spPr/>
    </dgm:pt>
    <dgm:pt modelId="{679D53C5-6C5A-4C8B-9D14-0A42D84ADA44}" type="pres">
      <dgm:prSet presAssocID="{DF3B77BA-1C09-459C-A183-791F15E3CD56}" presName="node" presStyleLbl="node1" presStyleIdx="3" presStyleCnt="5" custScaleX="129629">
        <dgm:presLayoutVars>
          <dgm:bulletEnabled val="1"/>
        </dgm:presLayoutVars>
      </dgm:prSet>
      <dgm:spPr/>
      <dgm:t>
        <a:bodyPr/>
        <a:lstStyle/>
        <a:p>
          <a:pPr rtl="1"/>
          <a:endParaRPr lang="ur-PK"/>
        </a:p>
      </dgm:t>
    </dgm:pt>
    <dgm:pt modelId="{E5058BE4-F17F-47BE-AD39-147FEDFEED9B}" type="pres">
      <dgm:prSet presAssocID="{DA0E28B0-E3A6-4999-B469-A7ADCC1A0B82}" presName="sibTrans" presStyleCnt="0"/>
      <dgm:spPr/>
    </dgm:pt>
    <dgm:pt modelId="{2E6B8817-4854-4E63-9DF1-198494D61F3F}" type="pres">
      <dgm:prSet presAssocID="{FBE75C06-34A2-4945-96DC-DD382F2F8D25}" presName="node" presStyleLbl="node1" presStyleIdx="4" presStyleCnt="5" custScaleX="150741" custScaleY="103601">
        <dgm:presLayoutVars>
          <dgm:bulletEnabled val="1"/>
        </dgm:presLayoutVars>
      </dgm:prSet>
      <dgm:spPr/>
      <dgm:t>
        <a:bodyPr/>
        <a:lstStyle/>
        <a:p>
          <a:pPr rtl="1"/>
          <a:endParaRPr lang="ur-PK"/>
        </a:p>
      </dgm:t>
    </dgm:pt>
  </dgm:ptLst>
  <dgm:cxnLst>
    <dgm:cxn modelId="{3593FB51-4BE0-47C1-8E2F-39334BF82D97}" type="presOf" srcId="{8CBD2587-B2EA-4289-96CE-2BB54A226E7E}" destId="{056368FA-E47E-490E-A953-207F4B0A9BFC}" srcOrd="0" destOrd="0" presId="urn:microsoft.com/office/officeart/2005/8/layout/default#1"/>
    <dgm:cxn modelId="{CE88901C-F183-4546-AC71-21BFD9BCBE3E}" srcId="{8CBD2587-B2EA-4289-96CE-2BB54A226E7E}" destId="{40B274A7-3F28-42BA-A490-CF5BBB6D25E1}" srcOrd="0" destOrd="0" parTransId="{0CF30569-A428-4D44-AFE3-C73D22015969}" sibTransId="{15176B24-E69F-47C1-AE0F-13F5741A393E}"/>
    <dgm:cxn modelId="{3DFF1DE3-B514-4B2E-B3A6-0A4B34E7F13E}" type="presOf" srcId="{DF3B77BA-1C09-459C-A183-791F15E3CD56}" destId="{679D53C5-6C5A-4C8B-9D14-0A42D84ADA44}" srcOrd="0" destOrd="0" presId="urn:microsoft.com/office/officeart/2005/8/layout/default#1"/>
    <dgm:cxn modelId="{317DA143-0EC2-4EE9-9D60-AA0547ACF356}" srcId="{8CBD2587-B2EA-4289-96CE-2BB54A226E7E}" destId="{FBE75C06-34A2-4945-96DC-DD382F2F8D25}" srcOrd="4" destOrd="0" parTransId="{F71D9E3F-C57D-4925-963B-11FB87CC51F7}" sibTransId="{DBEDBE8C-F897-422E-8AF9-C7AFDD1E0469}"/>
    <dgm:cxn modelId="{259081B3-6BCE-43BF-A011-00CEAE444A73}" srcId="{8CBD2587-B2EA-4289-96CE-2BB54A226E7E}" destId="{DF3B77BA-1C09-459C-A183-791F15E3CD56}" srcOrd="3" destOrd="0" parTransId="{CD8CA421-3734-47BE-963F-25B214161E8B}" sibTransId="{DA0E28B0-E3A6-4999-B469-A7ADCC1A0B82}"/>
    <dgm:cxn modelId="{BDB9257B-8126-4351-B147-5E58970018E1}" type="presOf" srcId="{FBE75C06-34A2-4945-96DC-DD382F2F8D25}" destId="{2E6B8817-4854-4E63-9DF1-198494D61F3F}" srcOrd="0" destOrd="0" presId="urn:microsoft.com/office/officeart/2005/8/layout/default#1"/>
    <dgm:cxn modelId="{B02B0634-9719-404F-A361-B73165CF6CF9}" type="presOf" srcId="{7C88120C-4232-4D03-850E-4534BA2D0F78}" destId="{35320F32-A2C6-48BC-9120-983B0EDB5513}" srcOrd="0" destOrd="0" presId="urn:microsoft.com/office/officeart/2005/8/layout/default#1"/>
    <dgm:cxn modelId="{AEA92F00-4EF3-4D54-AB07-EFAC03818F1F}" srcId="{8CBD2587-B2EA-4289-96CE-2BB54A226E7E}" destId="{7C88120C-4232-4D03-850E-4534BA2D0F78}" srcOrd="2" destOrd="0" parTransId="{0CD20052-63D5-4A33-A57F-49E9BD91B0EA}" sibTransId="{1F26CBFA-38E2-4049-B260-F02E6653A329}"/>
    <dgm:cxn modelId="{1FB1AB3E-1E6A-4CC6-BF1F-36081AB14FFA}" type="presOf" srcId="{4BDFF409-6D8D-4927-8AB2-2CD32DA11357}" destId="{2686A56D-7AD8-4610-95D5-2F9E27226A5B}" srcOrd="0" destOrd="0" presId="urn:microsoft.com/office/officeart/2005/8/layout/default#1"/>
    <dgm:cxn modelId="{529D309A-1729-488A-97EB-A003B70A2527}" srcId="{8CBD2587-B2EA-4289-96CE-2BB54A226E7E}" destId="{4BDFF409-6D8D-4927-8AB2-2CD32DA11357}" srcOrd="1" destOrd="0" parTransId="{A09A328E-F4EF-497A-B9E3-4CA85CCE90F5}" sibTransId="{6EC50ABB-6A74-4B1A-9741-9B532F710C30}"/>
    <dgm:cxn modelId="{89A3FB65-DCB8-4935-8855-08856A3B7AE7}" type="presOf" srcId="{40B274A7-3F28-42BA-A490-CF5BBB6D25E1}" destId="{45975B76-89F6-4038-9408-A9155087D289}" srcOrd="0" destOrd="0" presId="urn:microsoft.com/office/officeart/2005/8/layout/default#1"/>
    <dgm:cxn modelId="{E9558555-BC56-49A7-8DB0-D87B5BD7746C}" type="presParOf" srcId="{056368FA-E47E-490E-A953-207F4B0A9BFC}" destId="{45975B76-89F6-4038-9408-A9155087D289}" srcOrd="0" destOrd="0" presId="urn:microsoft.com/office/officeart/2005/8/layout/default#1"/>
    <dgm:cxn modelId="{FA9B36F0-3C20-4278-BAC3-7AC11336C9BB}" type="presParOf" srcId="{056368FA-E47E-490E-A953-207F4B0A9BFC}" destId="{1F97A386-02BB-4FA1-9FC1-B6753D493AB2}" srcOrd="1" destOrd="0" presId="urn:microsoft.com/office/officeart/2005/8/layout/default#1"/>
    <dgm:cxn modelId="{9B74757B-9B1E-4061-8245-3ED3DCC6AA04}" type="presParOf" srcId="{056368FA-E47E-490E-A953-207F4B0A9BFC}" destId="{2686A56D-7AD8-4610-95D5-2F9E27226A5B}" srcOrd="2" destOrd="0" presId="urn:microsoft.com/office/officeart/2005/8/layout/default#1"/>
    <dgm:cxn modelId="{F71087DC-02BD-45B7-B864-0664E180136C}" type="presParOf" srcId="{056368FA-E47E-490E-A953-207F4B0A9BFC}" destId="{19303ACE-6A9F-4436-9DDA-7B0778D556DE}" srcOrd="3" destOrd="0" presId="urn:microsoft.com/office/officeart/2005/8/layout/default#1"/>
    <dgm:cxn modelId="{45B6556D-5749-476D-8BDB-77E715982D32}" type="presParOf" srcId="{056368FA-E47E-490E-A953-207F4B0A9BFC}" destId="{35320F32-A2C6-48BC-9120-983B0EDB5513}" srcOrd="4" destOrd="0" presId="urn:microsoft.com/office/officeart/2005/8/layout/default#1"/>
    <dgm:cxn modelId="{325B4CFD-CF98-4C5E-A6B5-86C8309B06D7}" type="presParOf" srcId="{056368FA-E47E-490E-A953-207F4B0A9BFC}" destId="{36D0D7D2-3FAB-4762-AE75-8234D022B901}" srcOrd="5" destOrd="0" presId="urn:microsoft.com/office/officeart/2005/8/layout/default#1"/>
    <dgm:cxn modelId="{680B1B0D-7B43-4CF6-B03F-B0D1EC1554E9}" type="presParOf" srcId="{056368FA-E47E-490E-A953-207F4B0A9BFC}" destId="{679D53C5-6C5A-4C8B-9D14-0A42D84ADA44}" srcOrd="6" destOrd="0" presId="urn:microsoft.com/office/officeart/2005/8/layout/default#1"/>
    <dgm:cxn modelId="{C30A9886-86ED-48B0-BD79-314D9C64AAFE}" type="presParOf" srcId="{056368FA-E47E-490E-A953-207F4B0A9BFC}" destId="{E5058BE4-F17F-47BE-AD39-147FEDFEED9B}" srcOrd="7" destOrd="0" presId="urn:microsoft.com/office/officeart/2005/8/layout/default#1"/>
    <dgm:cxn modelId="{A425D012-9D8B-422B-9293-C64CD0FD4A0E}" type="presParOf" srcId="{056368FA-E47E-490E-A953-207F4B0A9BFC}" destId="{2E6B8817-4854-4E63-9DF1-198494D61F3F}" srcOrd="8"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ur-PK"/>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24F63A4-BED3-415D-B3CE-796C06C3C410}" type="datetimeFigureOut">
              <a:rPr lang="ur-PK" smtClean="0"/>
              <a:pPr/>
              <a:t>10/09/1440</a:t>
            </a:fld>
            <a:endParaRPr lang="ur-PK"/>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ur-P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r-PK"/>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ur-PK"/>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DD9AA07-269B-4AFC-809C-22C6EEAB8A76}" type="slidenum">
              <a:rPr lang="ur-PK" smtClean="0"/>
              <a:pPr/>
              <a:t>‹#›</a:t>
            </a:fld>
            <a:endParaRPr lang="ur-PK"/>
          </a:p>
        </p:txBody>
      </p:sp>
    </p:spTree>
    <p:extLst>
      <p:ext uri="{BB962C8B-B14F-4D97-AF65-F5344CB8AC3E}">
        <p14:creationId xmlns:p14="http://schemas.microsoft.com/office/powerpoint/2010/main" xmlns="" val="42593260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ur-PK"/>
          </a:p>
        </p:txBody>
      </p:sp>
      <p:sp>
        <p:nvSpPr>
          <p:cNvPr id="3" name="Subtitle 2"/>
          <p:cNvSpPr>
            <a:spLocks noGrp="1"/>
          </p:cNvSpPr>
          <p:nvPr>
            <p:ph type="subTitle" idx="1"/>
          </p:nvPr>
        </p:nvSpPr>
        <p:spPr/>
        <p:txBody>
          <a:bodyPr/>
          <a:lstStyle/>
          <a:p>
            <a:endParaRPr lang="ur-PK"/>
          </a:p>
        </p:txBody>
      </p:sp>
      <p:pic>
        <p:nvPicPr>
          <p:cNvPr id="1026" name="Picture 2" descr="C:\Users\anee\Desktop\usda37.jpg"/>
          <p:cNvPicPr>
            <a:picLocks noChangeAspect="1" noChangeArrowheads="1"/>
          </p:cNvPicPr>
          <p:nvPr/>
        </p:nvPicPr>
        <p:blipFill>
          <a:blip r:embed="rId2">
            <a:extLst>
              <a:ext uri="{BEBA8EAE-BF5A-486C-A8C5-ECC9F3942E4B}">
                <a14:imgProps xmlns:a14="http://schemas.microsoft.com/office/drawing/2010/main" xmlns="">
                  <a14:imgLayer r:embed="rId3">
                    <a14:imgEffect>
                      <a14:saturation sat="300000"/>
                    </a14:imgEffect>
                  </a14:imgLayer>
                </a14:imgProps>
              </a:ex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lowchart: Punched Tape 4"/>
          <p:cNvSpPr/>
          <p:nvPr/>
        </p:nvSpPr>
        <p:spPr>
          <a:xfrm>
            <a:off x="1828800" y="1219200"/>
            <a:ext cx="6096000" cy="1751338"/>
          </a:xfrm>
          <a:prstGeom prst="flowChartPunchedTape">
            <a:avLst/>
          </a:prstGeom>
          <a:solidFill>
            <a:schemeClr val="accent3">
              <a:lumMod val="40000"/>
              <a:lumOff val="60000"/>
            </a:schemeClr>
          </a:solidFill>
          <a:effectLst>
            <a:glow rad="101600">
              <a:schemeClr val="accent3">
                <a:lumMod val="60000"/>
                <a:lumOff val="40000"/>
                <a:alpha val="60000"/>
              </a:scheme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rtlCol="1" anchor="ctr"/>
          <a:lstStyle/>
          <a:p>
            <a:pPr algn="ctr"/>
            <a:r>
              <a:rPr lang="en-US" sz="3200" b="1" i="1" dirty="0" smtClean="0">
                <a:solidFill>
                  <a:schemeClr val="accent3">
                    <a:lumMod val="50000"/>
                  </a:schemeClr>
                </a:solidFill>
              </a:rPr>
              <a:t>I</a:t>
            </a:r>
            <a:r>
              <a:rPr lang="ur-PK" sz="3200" b="1" i="1" dirty="0" smtClean="0">
                <a:solidFill>
                  <a:schemeClr val="accent3">
                    <a:lumMod val="50000"/>
                  </a:schemeClr>
                </a:solidFill>
              </a:rPr>
              <a:t>MROVEMENT OF CROP YIELD AND QUALITY</a:t>
            </a:r>
            <a:endParaRPr lang="ur-PK" sz="3200" b="1" i="1" dirty="0">
              <a:solidFill>
                <a:schemeClr val="accent3">
                  <a:lumMod val="50000"/>
                </a:schemeClr>
              </a:solidFill>
            </a:endParaRPr>
          </a:p>
        </p:txBody>
      </p:sp>
    </p:spTree>
    <p:extLst>
      <p:ext uri="{BB962C8B-B14F-4D97-AF65-F5344CB8AC3E}">
        <p14:creationId xmlns:p14="http://schemas.microsoft.com/office/powerpoint/2010/main" xmlns="" val="2792939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smtClean="0"/>
              <a:t>GENETIC MANIPULATION OF TOMATO COLOR</a:t>
            </a:r>
            <a:endParaRPr lang="ur-PK" b="1" dirty="0"/>
          </a:p>
        </p:txBody>
      </p:sp>
      <p:sp>
        <p:nvSpPr>
          <p:cNvPr id="3" name="Content Placeholder 2"/>
          <p:cNvSpPr>
            <a:spLocks noGrp="1"/>
          </p:cNvSpPr>
          <p:nvPr>
            <p:ph idx="1"/>
          </p:nvPr>
        </p:nvSpPr>
        <p:spPr>
          <a:xfrm>
            <a:off x="0" y="1143000"/>
            <a:ext cx="9144000" cy="5715000"/>
          </a:xfrm>
          <a:solidFill>
            <a:schemeClr val="accent6">
              <a:lumMod val="60000"/>
              <a:lumOff val="40000"/>
            </a:schemeClr>
          </a:solidFill>
        </p:spPr>
        <p:txBody>
          <a:bodyPr/>
          <a:lstStyle/>
          <a:p>
            <a:endParaRPr lang="ur-PK" dirty="0"/>
          </a:p>
        </p:txBody>
      </p:sp>
      <p:sp>
        <p:nvSpPr>
          <p:cNvPr id="4" name="Right Arrow 3"/>
          <p:cNvSpPr/>
          <p:nvPr/>
        </p:nvSpPr>
        <p:spPr>
          <a:xfrm>
            <a:off x="0" y="1219200"/>
            <a:ext cx="9144000" cy="22860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just"/>
            <a:r>
              <a:rPr lang="en-US" sz="2400" dirty="0" smtClean="0">
                <a:solidFill>
                  <a:schemeClr val="tx1"/>
                </a:solidFill>
              </a:rPr>
              <a:t>T</a:t>
            </a:r>
            <a:r>
              <a:rPr lang="ur-PK" sz="2400" dirty="0" smtClean="0">
                <a:solidFill>
                  <a:schemeClr val="tx1"/>
                </a:solidFill>
              </a:rPr>
              <a:t>he over expression of pTOM5 leads to dwarfing by effecting gibberellin pathway </a:t>
            </a:r>
            <a:r>
              <a:rPr lang="en-US" sz="2400" dirty="0" smtClean="0">
                <a:solidFill>
                  <a:schemeClr val="tx1"/>
                </a:solidFill>
              </a:rPr>
              <a:t>. Dwarfing is an agronomic trait. </a:t>
            </a:r>
            <a:endParaRPr lang="ur-PK" sz="2400" dirty="0">
              <a:solidFill>
                <a:schemeClr val="tx1"/>
              </a:solidFill>
            </a:endParaRPr>
          </a:p>
        </p:txBody>
      </p:sp>
      <p:sp>
        <p:nvSpPr>
          <p:cNvPr id="5" name="Right Arrow 4"/>
          <p:cNvSpPr/>
          <p:nvPr/>
        </p:nvSpPr>
        <p:spPr>
          <a:xfrm>
            <a:off x="0" y="3124200"/>
            <a:ext cx="9144000" cy="2438400"/>
          </a:xfrm>
          <a:prstGeom prst="righ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endParaRPr lang="en-US" sz="2400" dirty="0" smtClean="0">
              <a:solidFill>
                <a:schemeClr val="tx1"/>
              </a:solidFill>
            </a:endParaRPr>
          </a:p>
          <a:p>
            <a:pPr marL="342900" indent="-342900" algn="just">
              <a:buFont typeface="Wingdings" pitchFamily="2" charset="2"/>
              <a:buChar char="§"/>
            </a:pPr>
            <a:r>
              <a:rPr lang="en-US" sz="2400" dirty="0" smtClean="0">
                <a:solidFill>
                  <a:schemeClr val="tx1"/>
                </a:solidFill>
              </a:rPr>
              <a:t>Dwarf plants require less plants resources</a:t>
            </a:r>
            <a:r>
              <a:rPr lang="en-US" sz="2400" dirty="0">
                <a:solidFill>
                  <a:schemeClr val="tx1"/>
                </a:solidFill>
              </a:rPr>
              <a:t> </a:t>
            </a:r>
            <a:r>
              <a:rPr lang="en-US" sz="2400" dirty="0" smtClean="0">
                <a:solidFill>
                  <a:schemeClr val="tx1"/>
                </a:solidFill>
              </a:rPr>
              <a:t>,allowing more dry matter to be partitioned  to the grain rather than straws</a:t>
            </a:r>
          </a:p>
          <a:p>
            <a:pPr marL="285750" indent="-285750" algn="just">
              <a:buFont typeface="Wingdings" pitchFamily="2" charset="2"/>
              <a:buChar char="§"/>
            </a:pPr>
            <a:endParaRPr lang="en-US" sz="2400" dirty="0" smtClean="0">
              <a:solidFill>
                <a:schemeClr val="tx1"/>
              </a:solidFill>
            </a:endParaRPr>
          </a:p>
          <a:p>
            <a:pPr algn="ctr"/>
            <a:endParaRPr lang="en-US" dirty="0" smtClean="0"/>
          </a:p>
        </p:txBody>
      </p:sp>
      <p:sp>
        <p:nvSpPr>
          <p:cNvPr id="7" name="Right Arrow 6"/>
          <p:cNvSpPr/>
          <p:nvPr/>
        </p:nvSpPr>
        <p:spPr>
          <a:xfrm>
            <a:off x="0" y="5105400"/>
            <a:ext cx="9144000" cy="1905000"/>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just">
              <a:buFont typeface="Wingdings" pitchFamily="2" charset="2"/>
              <a:buChar char="§"/>
            </a:pPr>
            <a:r>
              <a:rPr lang="en-US" sz="2400" dirty="0">
                <a:solidFill>
                  <a:schemeClr val="tx1"/>
                </a:solidFill>
              </a:rPr>
              <a:t>Dwarf crops are less prone to damage by wind and </a:t>
            </a:r>
            <a:r>
              <a:rPr lang="en-US" sz="2400" dirty="0" smtClean="0">
                <a:solidFill>
                  <a:schemeClr val="tx1"/>
                </a:solidFill>
              </a:rPr>
              <a:t>rain. This </a:t>
            </a:r>
            <a:r>
              <a:rPr lang="en-US" sz="2400" dirty="0">
                <a:solidFill>
                  <a:schemeClr val="tx1"/>
                </a:solidFill>
              </a:rPr>
              <a:t>character was a major </a:t>
            </a:r>
            <a:r>
              <a:rPr lang="en-US" sz="2400" dirty="0" smtClean="0">
                <a:solidFill>
                  <a:schemeClr val="tx1"/>
                </a:solidFill>
              </a:rPr>
              <a:t>feature of high yielding varieties </a:t>
            </a:r>
            <a:r>
              <a:rPr lang="en-US" sz="2400" dirty="0">
                <a:solidFill>
                  <a:schemeClr val="tx1"/>
                </a:solidFill>
              </a:rPr>
              <a:t>of wheat and maize</a:t>
            </a:r>
          </a:p>
        </p:txBody>
      </p:sp>
    </p:spTree>
    <p:extLst>
      <p:ext uri="{BB962C8B-B14F-4D97-AF65-F5344CB8AC3E}">
        <p14:creationId xmlns:p14="http://schemas.microsoft.com/office/powerpoint/2010/main" xmlns="" val="907234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ur-PK"/>
          </a:p>
        </p:txBody>
      </p:sp>
      <p:sp>
        <p:nvSpPr>
          <p:cNvPr id="3" name="Content Placeholder 2"/>
          <p:cNvSpPr>
            <a:spLocks noGrp="1"/>
          </p:cNvSpPr>
          <p:nvPr>
            <p:ph idx="1"/>
          </p:nvPr>
        </p:nvSpPr>
        <p:spPr/>
        <p:txBody>
          <a:bodyPr/>
          <a:lstStyle/>
          <a:p>
            <a:endParaRPr lang="ur-PK" dirty="0"/>
          </a:p>
        </p:txBody>
      </p:sp>
      <p:pic>
        <p:nvPicPr>
          <p:cNvPr id="1026" name="Picture 2" descr="C:\Users\anee\Desktop\35N.jpe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906" y="0"/>
            <a:ext cx="9120188"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0185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ur-PK" dirty="0"/>
          </a:p>
        </p:txBody>
      </p:sp>
      <p:sp>
        <p:nvSpPr>
          <p:cNvPr id="3" name="Content Placeholder 2"/>
          <p:cNvSpPr>
            <a:spLocks noGrp="1"/>
          </p:cNvSpPr>
          <p:nvPr>
            <p:ph idx="1"/>
          </p:nvPr>
        </p:nvSpPr>
        <p:spPr/>
        <p:txBody>
          <a:bodyPr/>
          <a:lstStyle/>
          <a:p>
            <a:endParaRPr lang="ur-PK" dirty="0"/>
          </a:p>
        </p:txBody>
      </p:sp>
      <p:pic>
        <p:nvPicPr>
          <p:cNvPr id="2050" name="Picture 2" descr="C:\Users\anee\Desktop\GoldenRice.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0" y="0"/>
            <a:ext cx="9144000" cy="121920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en-US" sz="3600" dirty="0" err="1" smtClean="0"/>
              <a:t>Cont</a:t>
            </a:r>
            <a:r>
              <a:rPr lang="en-US" sz="3600" dirty="0" smtClean="0"/>
              <a:t>…</a:t>
            </a:r>
            <a:endParaRPr lang="ur-PK" sz="3600" dirty="0"/>
          </a:p>
        </p:txBody>
      </p:sp>
      <p:sp>
        <p:nvSpPr>
          <p:cNvPr id="8" name="TextBox 7"/>
          <p:cNvSpPr txBox="1"/>
          <p:nvPr/>
        </p:nvSpPr>
        <p:spPr>
          <a:xfrm>
            <a:off x="381000" y="1447800"/>
            <a:ext cx="8610600" cy="4893647"/>
          </a:xfrm>
          <a:prstGeom prst="rect">
            <a:avLst/>
          </a:prstGeom>
          <a:noFill/>
        </p:spPr>
        <p:txBody>
          <a:bodyPr wrap="square" rtlCol="1">
            <a:spAutoFit/>
          </a:bodyPr>
          <a:lstStyle/>
          <a:p>
            <a:pPr marL="342900" indent="-342900" algn="just">
              <a:buFont typeface="Arial" pitchFamily="34" charset="0"/>
              <a:buChar char="•"/>
            </a:pPr>
            <a:r>
              <a:rPr lang="en-US" sz="2400" b="1" dirty="0"/>
              <a:t>Golden rice was designed to produce beta-carotene, a precursor of vitamin A, in the edible part of rice, the endosperm</a:t>
            </a:r>
            <a:r>
              <a:rPr lang="en-US" sz="2400" b="1" dirty="0" smtClean="0"/>
              <a:t>.</a:t>
            </a:r>
          </a:p>
          <a:p>
            <a:pPr marL="342900" indent="-342900" algn="just">
              <a:buFont typeface="Arial" pitchFamily="34" charset="0"/>
              <a:buChar char="•"/>
            </a:pPr>
            <a:r>
              <a:rPr lang="en-US" sz="2400" b="1" dirty="0"/>
              <a:t>Golden rice was created by transforming rice with two beta-carotene biosynthesis genes:</a:t>
            </a:r>
          </a:p>
          <a:p>
            <a:pPr marL="342900" indent="-342900" algn="just">
              <a:buFont typeface="Wingdings" pitchFamily="2" charset="2"/>
              <a:buChar char="q"/>
            </a:pPr>
            <a:r>
              <a:rPr lang="en-US" sz="2400" b="1" dirty="0">
                <a:solidFill>
                  <a:srgbClr val="C00000"/>
                </a:solidFill>
              </a:rPr>
              <a:t>psy (</a:t>
            </a:r>
            <a:r>
              <a:rPr lang="en-US" sz="2400" b="1" dirty="0" err="1">
                <a:solidFill>
                  <a:srgbClr val="C00000"/>
                </a:solidFill>
              </a:rPr>
              <a:t>phytoene</a:t>
            </a:r>
            <a:r>
              <a:rPr lang="en-US" sz="2400" b="1" dirty="0">
                <a:solidFill>
                  <a:srgbClr val="C00000"/>
                </a:solidFill>
              </a:rPr>
              <a:t> synthase) from daffodil (Narcissus </a:t>
            </a:r>
            <a:r>
              <a:rPr lang="en-US" sz="2400" b="1" dirty="0" err="1">
                <a:solidFill>
                  <a:srgbClr val="C00000"/>
                </a:solidFill>
              </a:rPr>
              <a:t>pseudonarcissus</a:t>
            </a:r>
            <a:r>
              <a:rPr lang="en-US" sz="2400" b="1" dirty="0">
                <a:solidFill>
                  <a:srgbClr val="C00000"/>
                </a:solidFill>
              </a:rPr>
              <a:t>)</a:t>
            </a:r>
          </a:p>
          <a:p>
            <a:pPr marL="342900" indent="-342900" algn="just">
              <a:buFont typeface="Wingdings" pitchFamily="2" charset="2"/>
              <a:buChar char="q"/>
            </a:pPr>
            <a:r>
              <a:rPr lang="en-US" sz="2400" b="1" dirty="0" err="1">
                <a:solidFill>
                  <a:srgbClr val="C00000"/>
                </a:solidFill>
              </a:rPr>
              <a:t>crtI</a:t>
            </a:r>
            <a:r>
              <a:rPr lang="en-US" sz="2400" b="1" dirty="0">
                <a:solidFill>
                  <a:srgbClr val="C00000"/>
                </a:solidFill>
              </a:rPr>
              <a:t> from the soil bacterium </a:t>
            </a:r>
            <a:r>
              <a:rPr lang="en-US" sz="2400" b="1" dirty="0" err="1">
                <a:solidFill>
                  <a:srgbClr val="C00000"/>
                </a:solidFill>
              </a:rPr>
              <a:t>Erwinia</a:t>
            </a:r>
            <a:r>
              <a:rPr lang="en-US" sz="2400" b="1" dirty="0">
                <a:solidFill>
                  <a:srgbClr val="C00000"/>
                </a:solidFill>
              </a:rPr>
              <a:t> </a:t>
            </a:r>
            <a:r>
              <a:rPr lang="en-US" sz="2400" b="1" dirty="0" err="1" smtClean="0">
                <a:solidFill>
                  <a:srgbClr val="C00000"/>
                </a:solidFill>
              </a:rPr>
              <a:t>uredovora</a:t>
            </a:r>
            <a:endParaRPr lang="en-US" sz="2400" b="1" dirty="0" smtClean="0">
              <a:solidFill>
                <a:srgbClr val="C00000"/>
              </a:solidFill>
            </a:endParaRPr>
          </a:p>
          <a:p>
            <a:pPr marL="342900" indent="-342900" algn="just">
              <a:buFont typeface="Arial" pitchFamily="34" charset="0"/>
              <a:buChar char="•"/>
            </a:pPr>
            <a:r>
              <a:rPr lang="en-US" sz="2400" b="1" dirty="0" smtClean="0"/>
              <a:t>the </a:t>
            </a:r>
            <a:r>
              <a:rPr lang="en-US" sz="2400" b="1" dirty="0"/>
              <a:t>end product of the engineered pathway is lycopene, but if the plant accumulated lycopene, the rice would be red. Recent analysis has shown the plant's endogenous enzymes process the lycopene to beta-carotene in the endosperm, giving the rice the distinctive yellow color for which it is named.</a:t>
            </a:r>
            <a:endParaRPr lang="ur-PK" sz="2400" b="1" dirty="0"/>
          </a:p>
        </p:txBody>
      </p:sp>
    </p:spTree>
    <p:extLst>
      <p:ext uri="{BB962C8B-B14F-4D97-AF65-F5344CB8AC3E}">
        <p14:creationId xmlns:p14="http://schemas.microsoft.com/office/powerpoint/2010/main" xmlns="" val="2122298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3"/>
          </a:solidFill>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b="1" dirty="0" smtClean="0"/>
              <a:t>E</a:t>
            </a:r>
            <a:r>
              <a:rPr lang="ur-PK" b="1" dirty="0" smtClean="0"/>
              <a:t>ngineering plant protein composition for improved nutrition</a:t>
            </a:r>
            <a:endParaRPr lang="ur-PK" b="1" dirty="0"/>
          </a:p>
        </p:txBody>
      </p:sp>
      <p:sp>
        <p:nvSpPr>
          <p:cNvPr id="3" name="Content Placeholder 2"/>
          <p:cNvSpPr>
            <a:spLocks noGrp="1"/>
          </p:cNvSpPr>
          <p:nvPr>
            <p:ph idx="1"/>
          </p:nvPr>
        </p:nvSpPr>
        <p:spPr>
          <a:xfrm>
            <a:off x="0" y="1447800"/>
            <a:ext cx="9144000" cy="5410200"/>
          </a:xfrm>
          <a:solidFill>
            <a:schemeClr val="accent4">
              <a:lumMod val="60000"/>
              <a:lumOff val="40000"/>
            </a:schemeClr>
          </a:solidFill>
        </p:spPr>
        <p:style>
          <a:lnRef idx="1">
            <a:schemeClr val="accent4"/>
          </a:lnRef>
          <a:fillRef idx="2">
            <a:schemeClr val="accent4"/>
          </a:fillRef>
          <a:effectRef idx="1">
            <a:schemeClr val="accent4"/>
          </a:effectRef>
          <a:fontRef idx="minor">
            <a:schemeClr val="dk1"/>
          </a:fontRef>
        </p:style>
        <p:txBody>
          <a:bodyPr>
            <a:normAutofit/>
          </a:bodyPr>
          <a:lstStyle/>
          <a:p>
            <a:pPr algn="just"/>
            <a:r>
              <a:rPr lang="en-US" sz="2400" dirty="0" smtClean="0"/>
              <a:t>C</a:t>
            </a:r>
            <a:r>
              <a:rPr lang="ur-PK" sz="2400" dirty="0" smtClean="0"/>
              <a:t>ereal grains are  often limiting  for lysine, while legume </a:t>
            </a:r>
            <a:r>
              <a:rPr lang="en-US" sz="2400" dirty="0" smtClean="0"/>
              <a:t>seeds have an adequate level of lysine but are limiting for the </a:t>
            </a:r>
            <a:r>
              <a:rPr lang="en-US" sz="2400" dirty="0" err="1" smtClean="0"/>
              <a:t>sulphur</a:t>
            </a:r>
            <a:r>
              <a:rPr lang="en-US" sz="2400" dirty="0" smtClean="0"/>
              <a:t> containing amino acids, methionine and cysteine.</a:t>
            </a:r>
          </a:p>
          <a:p>
            <a:pPr algn="just"/>
            <a:r>
              <a:rPr lang="en-US" sz="2400" dirty="0" smtClean="0"/>
              <a:t>Animals cannot convert cysteine into methionine.</a:t>
            </a:r>
          </a:p>
          <a:p>
            <a:pPr algn="just"/>
            <a:r>
              <a:rPr lang="en-US" sz="2400" dirty="0" smtClean="0"/>
              <a:t>One approach used is to isolate a gene for </a:t>
            </a:r>
            <a:r>
              <a:rPr lang="en-US" sz="2400" dirty="0" err="1" smtClean="0"/>
              <a:t>sulphur</a:t>
            </a:r>
            <a:r>
              <a:rPr lang="en-US" sz="2400" dirty="0" smtClean="0"/>
              <a:t> poor protein and modify and enrich its nucleic acid sequence for </a:t>
            </a:r>
            <a:r>
              <a:rPr lang="en-US" sz="2400" dirty="0" err="1" smtClean="0"/>
              <a:t>sulphur</a:t>
            </a:r>
            <a:r>
              <a:rPr lang="en-US" sz="2400" dirty="0" smtClean="0"/>
              <a:t>-containing amino acids.</a:t>
            </a:r>
          </a:p>
          <a:p>
            <a:pPr algn="just"/>
            <a:r>
              <a:rPr lang="en-US" sz="2400" dirty="0" smtClean="0"/>
              <a:t>Another approach is to construct totally artificial genes that code for protein </a:t>
            </a:r>
            <a:r>
              <a:rPr lang="en-US" sz="2400" dirty="0" err="1" smtClean="0"/>
              <a:t>containg</a:t>
            </a:r>
            <a:r>
              <a:rPr lang="en-US" sz="2400" dirty="0" smtClean="0"/>
              <a:t> high </a:t>
            </a:r>
            <a:r>
              <a:rPr lang="en-US" sz="2400" dirty="0" err="1" smtClean="0"/>
              <a:t>sulphur</a:t>
            </a:r>
            <a:r>
              <a:rPr lang="en-US" sz="2400" dirty="0" smtClean="0"/>
              <a:t> contents. One such protein was expressed successfully in sweet potato.</a:t>
            </a:r>
            <a:endParaRPr lang="ur-PK" sz="2400" i="1" dirty="0"/>
          </a:p>
        </p:txBody>
      </p:sp>
    </p:spTree>
    <p:extLst>
      <p:ext uri="{BB962C8B-B14F-4D97-AF65-F5344CB8AC3E}">
        <p14:creationId xmlns:p14="http://schemas.microsoft.com/office/powerpoint/2010/main" xmlns="" val="1099038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en-US" dirty="0" err="1" smtClean="0"/>
              <a:t>Cont</a:t>
            </a:r>
            <a:r>
              <a:rPr lang="en-US" dirty="0" smtClean="0"/>
              <a:t>…</a:t>
            </a:r>
            <a:endParaRPr lang="ur-PK"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39643133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892361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0">
            <a:schemeClr val="accent3"/>
          </a:lnRef>
          <a:fillRef idx="3">
            <a:schemeClr val="accent3"/>
          </a:fillRef>
          <a:effectRef idx="3">
            <a:schemeClr val="accent3"/>
          </a:effectRef>
          <a:fontRef idx="minor">
            <a:schemeClr val="lt1"/>
          </a:fontRef>
        </p:style>
        <p:txBody>
          <a:bodyPr>
            <a:noAutofit/>
          </a:bodyPr>
          <a:lstStyle/>
          <a:p>
            <a:r>
              <a:rPr lang="en-US" sz="3600" b="1" dirty="0" smtClean="0">
                <a:solidFill>
                  <a:schemeClr val="tx1"/>
                </a:solidFill>
              </a:rPr>
              <a:t>GENETIC MANIPULATION OF CROP YIELD BY ENHANCEMENT OF PHOTOSYNTHESIS</a:t>
            </a:r>
            <a:endParaRPr lang="ur-PK" sz="3600" b="1" dirty="0">
              <a:solidFill>
                <a:schemeClr val="tx1"/>
              </a:solidFill>
            </a:endParaRPr>
          </a:p>
        </p:txBody>
      </p:sp>
      <p:sp>
        <p:nvSpPr>
          <p:cNvPr id="3" name="Content Placeholder 2"/>
          <p:cNvSpPr>
            <a:spLocks noGrp="1"/>
          </p:cNvSpPr>
          <p:nvPr>
            <p:ph idx="1"/>
          </p:nvPr>
        </p:nvSpPr>
        <p:spPr>
          <a:xfrm>
            <a:off x="0" y="1219200"/>
            <a:ext cx="9144000" cy="5638800"/>
          </a:xfrm>
          <a:solidFill>
            <a:schemeClr val="accent4">
              <a:lumMod val="60000"/>
              <a:lumOff val="40000"/>
            </a:schemeClr>
          </a:solidFill>
        </p:spPr>
        <p:txBody>
          <a:bodyPr/>
          <a:lstStyle/>
          <a:p>
            <a:r>
              <a:rPr lang="en-US" sz="2800" dirty="0" smtClean="0"/>
              <a:t>P</a:t>
            </a:r>
            <a:r>
              <a:rPr lang="ur-PK" sz="2800" dirty="0" smtClean="0"/>
              <a:t>hotosynthesis is a complex system that is not easy to manipulate</a:t>
            </a:r>
            <a:r>
              <a:rPr lang="en-US" sz="2800" dirty="0" smtClean="0"/>
              <a:t> .</a:t>
            </a:r>
          </a:p>
          <a:p>
            <a:pPr marL="0" indent="0">
              <a:buNone/>
            </a:pPr>
            <a:r>
              <a:rPr lang="en-US" sz="2800" b="1" dirty="0" smtClean="0"/>
              <a:t>  </a:t>
            </a:r>
            <a:r>
              <a:rPr lang="en-US" sz="2800" b="1" i="1" dirty="0" smtClean="0"/>
              <a:t>MANIPULATION OF PHYTOCHROMES:</a:t>
            </a:r>
          </a:p>
          <a:p>
            <a:pPr>
              <a:buFont typeface="Wingdings" pitchFamily="2" charset="2"/>
              <a:buChar char="q"/>
            </a:pPr>
            <a:r>
              <a:rPr lang="en-US" sz="2800" dirty="0" smtClean="0"/>
              <a:t>This will have pleiotropic effect on photosynthesis and assimilate distribution.</a:t>
            </a:r>
          </a:p>
          <a:p>
            <a:pPr>
              <a:buFont typeface="Wingdings" pitchFamily="2" charset="2"/>
              <a:buChar char="q"/>
            </a:pPr>
            <a:r>
              <a:rPr lang="en-US" sz="2800" dirty="0" smtClean="0"/>
              <a:t>Many transgenic plants ,ectopically expressing either </a:t>
            </a:r>
            <a:r>
              <a:rPr lang="en-US" sz="2800" dirty="0" err="1" smtClean="0"/>
              <a:t>PhyA</a:t>
            </a:r>
            <a:r>
              <a:rPr lang="en-US" sz="2800" dirty="0" smtClean="0"/>
              <a:t> or </a:t>
            </a:r>
            <a:r>
              <a:rPr lang="en-US" sz="2800" dirty="0" err="1" smtClean="0"/>
              <a:t>PhyB</a:t>
            </a:r>
            <a:r>
              <a:rPr lang="en-US" sz="2800" dirty="0" smtClean="0"/>
              <a:t>, have been constructed.</a:t>
            </a:r>
          </a:p>
          <a:p>
            <a:pPr algn="just">
              <a:buFont typeface="Wingdings" pitchFamily="2" charset="2"/>
              <a:buChar char="q"/>
            </a:pPr>
            <a:r>
              <a:rPr lang="en-US" sz="2800" dirty="0" smtClean="0"/>
              <a:t>Example: at high planting densities wild-type tobacco demonstrated the shade response , in that the plants were normally taller than those planted at low densities. With the transgenic lines, the result was dwarfed plants.</a:t>
            </a:r>
          </a:p>
          <a:p>
            <a:pPr algn="just">
              <a:buFont typeface="Wingdings" pitchFamily="2" charset="2"/>
              <a:buChar char="q"/>
            </a:pPr>
            <a:endParaRPr lang="en-US" b="1" i="1" dirty="0" smtClean="0"/>
          </a:p>
          <a:p>
            <a:pPr>
              <a:buFont typeface="Wingdings" pitchFamily="2" charset="2"/>
              <a:buChar char="q"/>
            </a:pPr>
            <a:endParaRPr lang="ur-PK" dirty="0"/>
          </a:p>
        </p:txBody>
      </p:sp>
    </p:spTree>
    <p:extLst>
      <p:ext uri="{BB962C8B-B14F-4D97-AF65-F5344CB8AC3E}">
        <p14:creationId xmlns:p14="http://schemas.microsoft.com/office/powerpoint/2010/main" xmlns="" val="1429744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3"/>
          </a:solidFill>
        </p:spPr>
        <p:txBody>
          <a:bodyPr/>
          <a:lstStyle/>
          <a:p>
            <a:r>
              <a:rPr lang="en-US" dirty="0" smtClean="0"/>
              <a:t>Cont..</a:t>
            </a:r>
            <a:endParaRPr lang="ur-PK" dirty="0"/>
          </a:p>
        </p:txBody>
      </p:sp>
      <p:sp>
        <p:nvSpPr>
          <p:cNvPr id="3" name="Content Placeholder 2"/>
          <p:cNvSpPr>
            <a:spLocks noGrp="1"/>
          </p:cNvSpPr>
          <p:nvPr>
            <p:ph idx="1"/>
          </p:nvPr>
        </p:nvSpPr>
        <p:spPr>
          <a:xfrm>
            <a:off x="0" y="1447800"/>
            <a:ext cx="9144000" cy="5410200"/>
          </a:xfrm>
          <a:solidFill>
            <a:schemeClr val="accent4">
              <a:lumMod val="40000"/>
              <a:lumOff val="60000"/>
            </a:schemeClr>
          </a:solidFill>
        </p:spPr>
        <p:txBody>
          <a:bodyPr>
            <a:normAutofit/>
          </a:bodyPr>
          <a:lstStyle/>
          <a:p>
            <a:pPr algn="just"/>
            <a:r>
              <a:rPr lang="en-US" sz="2800" dirty="0" smtClean="0"/>
              <a:t>The assimilates showed enhanced allocation to leaves with an increase in the harvest index.</a:t>
            </a:r>
          </a:p>
          <a:p>
            <a:pPr algn="just"/>
            <a:r>
              <a:rPr lang="en-US" sz="2800" b="1" dirty="0" smtClean="0"/>
              <a:t>Benefit: </a:t>
            </a:r>
            <a:r>
              <a:rPr lang="en-US" sz="2800" dirty="0" smtClean="0"/>
              <a:t>at higher planting densities assimilates were not utilized in stem elongation but were utilized in leaf production or were stored.</a:t>
            </a:r>
          </a:p>
          <a:p>
            <a:pPr algn="just"/>
            <a:r>
              <a:rPr lang="en-US" sz="2800" dirty="0" smtClean="0"/>
              <a:t>Over expression of </a:t>
            </a:r>
            <a:r>
              <a:rPr lang="en-US" sz="2800" dirty="0" err="1" smtClean="0"/>
              <a:t>phytochrome</a:t>
            </a:r>
            <a:r>
              <a:rPr lang="en-US" sz="2800" dirty="0" smtClean="0"/>
              <a:t> also lead to an increase in chloroplast number and an increase in photosynthesis that ultimately resulted in increase of biomass. </a:t>
            </a:r>
          </a:p>
          <a:p>
            <a:pPr algn="just"/>
            <a:endParaRPr lang="ur-PK" sz="2800" dirty="0"/>
          </a:p>
        </p:txBody>
      </p:sp>
    </p:spTree>
    <p:extLst>
      <p:ext uri="{BB962C8B-B14F-4D97-AF65-F5344CB8AC3E}">
        <p14:creationId xmlns:p14="http://schemas.microsoft.com/office/powerpoint/2010/main" xmlns="" val="20823335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a:solidFill>
            <a:schemeClr val="accent3"/>
          </a:solidFill>
        </p:spPr>
        <p:txBody>
          <a:bodyPr/>
          <a:lstStyle/>
          <a:p>
            <a:r>
              <a:rPr lang="en-US" b="1" dirty="0" smtClean="0"/>
              <a:t>Enhancement of dark reactions</a:t>
            </a:r>
            <a:endParaRPr lang="ur-PK" b="1" dirty="0"/>
          </a:p>
        </p:txBody>
      </p:sp>
      <p:sp>
        <p:nvSpPr>
          <p:cNvPr id="3" name="Content Placeholder 2"/>
          <p:cNvSpPr>
            <a:spLocks noGrp="1"/>
          </p:cNvSpPr>
          <p:nvPr>
            <p:ph idx="1"/>
          </p:nvPr>
        </p:nvSpPr>
        <p:spPr>
          <a:xfrm>
            <a:off x="0" y="1371600"/>
            <a:ext cx="9144000" cy="5486400"/>
          </a:xfrm>
          <a:solidFill>
            <a:schemeClr val="accent4">
              <a:lumMod val="40000"/>
              <a:lumOff val="60000"/>
            </a:schemeClr>
          </a:solidFill>
        </p:spPr>
        <p:txBody>
          <a:bodyPr/>
          <a:lstStyle/>
          <a:p>
            <a:pPr algn="just"/>
            <a:r>
              <a:rPr lang="en-US" sz="2800" dirty="0" smtClean="0"/>
              <a:t>In </a:t>
            </a:r>
            <a:r>
              <a:rPr lang="en-US" sz="2800" dirty="0"/>
              <a:t>C</a:t>
            </a:r>
            <a:r>
              <a:rPr lang="en-US" sz="2800" dirty="0" smtClean="0"/>
              <a:t>alvin cycle two enzymes are limiting </a:t>
            </a:r>
            <a:r>
              <a:rPr lang="en-US" sz="2800" dirty="0" err="1" smtClean="0"/>
              <a:t>i.e</a:t>
            </a:r>
            <a:r>
              <a:rPr lang="en-US" sz="2800" dirty="0" smtClean="0"/>
              <a:t> fructose 1,6-bisphosphatase and seduheptulose-1,7 </a:t>
            </a:r>
            <a:r>
              <a:rPr lang="en-US" sz="2800" dirty="0" err="1" smtClean="0"/>
              <a:t>bisphosphatase</a:t>
            </a:r>
            <a:r>
              <a:rPr lang="en-US" sz="2800" dirty="0" smtClean="0"/>
              <a:t>.</a:t>
            </a:r>
          </a:p>
          <a:p>
            <a:pPr algn="just"/>
            <a:r>
              <a:rPr lang="en-US" sz="2800" dirty="0" smtClean="0"/>
              <a:t>Transgenic tobacco plant expressing a single gene for a chloroplast targeted dual function </a:t>
            </a:r>
            <a:r>
              <a:rPr lang="en-US" sz="2800" dirty="0" err="1" smtClean="0"/>
              <a:t>cyanobacterial</a:t>
            </a:r>
            <a:r>
              <a:rPr lang="en-US" sz="2800" dirty="0" smtClean="0"/>
              <a:t> </a:t>
            </a:r>
            <a:r>
              <a:rPr lang="en-US" sz="2800" dirty="0"/>
              <a:t>fructose 1,6-bisphosphatase and seduheptulose-1,7 </a:t>
            </a:r>
            <a:r>
              <a:rPr lang="en-US" sz="2800" dirty="0" err="1" smtClean="0"/>
              <a:t>bisphosphatase</a:t>
            </a:r>
            <a:r>
              <a:rPr lang="en-US" sz="2800" dirty="0" smtClean="0"/>
              <a:t>, showed enhanced photosynthetic activity and growth</a:t>
            </a:r>
            <a:r>
              <a:rPr lang="en-US" dirty="0" smtClean="0"/>
              <a:t>.</a:t>
            </a:r>
            <a:endParaRPr lang="ur-PK" dirty="0"/>
          </a:p>
        </p:txBody>
      </p:sp>
    </p:spTree>
    <p:extLst>
      <p:ext uri="{BB962C8B-B14F-4D97-AF65-F5344CB8AC3E}">
        <p14:creationId xmlns:p14="http://schemas.microsoft.com/office/powerpoint/2010/main" xmlns="" val="2261908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accent3"/>
          </a:solidFill>
        </p:spPr>
        <p:txBody>
          <a:bodyPr>
            <a:normAutofit/>
          </a:bodyPr>
          <a:lstStyle/>
          <a:p>
            <a:r>
              <a:rPr lang="en-US" b="1" dirty="0" smtClean="0"/>
              <a:t>PEPC gene</a:t>
            </a:r>
            <a:endParaRPr lang="ur-PK" b="1" dirty="0"/>
          </a:p>
        </p:txBody>
      </p:sp>
      <p:sp>
        <p:nvSpPr>
          <p:cNvPr id="3" name="Content Placeholder 2"/>
          <p:cNvSpPr>
            <a:spLocks noGrp="1"/>
          </p:cNvSpPr>
          <p:nvPr>
            <p:ph idx="1"/>
          </p:nvPr>
        </p:nvSpPr>
        <p:spPr>
          <a:xfrm>
            <a:off x="0" y="1066800"/>
            <a:ext cx="9144000" cy="5791200"/>
          </a:xfrm>
          <a:solidFill>
            <a:schemeClr val="accent4">
              <a:lumMod val="40000"/>
              <a:lumOff val="60000"/>
            </a:schemeClr>
          </a:solidFill>
        </p:spPr>
        <p:txBody>
          <a:bodyPr>
            <a:normAutofit/>
          </a:bodyPr>
          <a:lstStyle/>
          <a:p>
            <a:pPr algn="just"/>
            <a:r>
              <a:rPr lang="en-US" sz="2800" dirty="0" smtClean="0"/>
              <a:t>A complete maize (C4 plant) PEPC (</a:t>
            </a:r>
            <a:r>
              <a:rPr lang="en-US" sz="2800" dirty="0" err="1" smtClean="0"/>
              <a:t>phosphoenolpyruvate</a:t>
            </a:r>
            <a:r>
              <a:rPr lang="en-US" sz="2800" dirty="0" smtClean="0"/>
              <a:t> carboxylase)gene has been introduced into rice(C3 plant) .</a:t>
            </a:r>
          </a:p>
          <a:p>
            <a:pPr algn="just"/>
            <a:r>
              <a:rPr lang="en-US" sz="2800" dirty="0" smtClean="0"/>
              <a:t>Many plants showed high level of expression and the enzyme accounted for </a:t>
            </a:r>
            <a:r>
              <a:rPr lang="en-US" sz="2800" dirty="0" err="1" smtClean="0"/>
              <a:t>upto</a:t>
            </a:r>
            <a:r>
              <a:rPr lang="en-US" sz="2800" dirty="0" smtClean="0"/>
              <a:t> 12% of leaf protein.</a:t>
            </a:r>
          </a:p>
          <a:p>
            <a:pPr algn="just"/>
            <a:r>
              <a:rPr lang="en-US" sz="2800" dirty="0" smtClean="0"/>
              <a:t>The important thing was that oxygen sensitivity of photosynthesis in rice was decreased.</a:t>
            </a:r>
          </a:p>
          <a:p>
            <a:pPr algn="just"/>
            <a:r>
              <a:rPr lang="en-US" sz="2800" dirty="0" smtClean="0"/>
              <a:t>Benefit: this experiment raises the possibility of manipulating other stages of photosynthesis.</a:t>
            </a:r>
            <a:endParaRPr lang="ur-PK" sz="2800" dirty="0"/>
          </a:p>
        </p:txBody>
      </p:sp>
    </p:spTree>
    <p:extLst>
      <p:ext uri="{BB962C8B-B14F-4D97-AF65-F5344CB8AC3E}">
        <p14:creationId xmlns:p14="http://schemas.microsoft.com/office/powerpoint/2010/main" xmlns="" val="7993503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3"/>
          </a:solidFill>
        </p:spPr>
        <p:txBody>
          <a:bodyPr/>
          <a:lstStyle/>
          <a:p>
            <a:r>
              <a:rPr lang="en-US" b="1" dirty="0" smtClean="0"/>
              <a:t>CONCLUSION</a:t>
            </a:r>
            <a:endParaRPr lang="ur-PK" b="1" dirty="0"/>
          </a:p>
        </p:txBody>
      </p:sp>
      <p:sp>
        <p:nvSpPr>
          <p:cNvPr id="3" name="Content Placeholder 2"/>
          <p:cNvSpPr>
            <a:spLocks noGrp="1"/>
          </p:cNvSpPr>
          <p:nvPr>
            <p:ph idx="1"/>
          </p:nvPr>
        </p:nvSpPr>
        <p:spPr>
          <a:xfrm>
            <a:off x="0" y="1447800"/>
            <a:ext cx="9144000" cy="5410200"/>
          </a:xfrm>
          <a:solidFill>
            <a:schemeClr val="accent4">
              <a:lumMod val="40000"/>
              <a:lumOff val="60000"/>
            </a:schemeClr>
          </a:solidFill>
        </p:spPr>
        <p:txBody>
          <a:bodyPr/>
          <a:lstStyle/>
          <a:p>
            <a:pPr algn="just">
              <a:buFont typeface="Wingdings" pitchFamily="2" charset="2"/>
              <a:buChar char="Ø"/>
            </a:pPr>
            <a:r>
              <a:rPr lang="en-US" dirty="0" smtClean="0"/>
              <a:t>Plants are being genetically manipulated successfully in order to improve yield and quality.</a:t>
            </a:r>
          </a:p>
          <a:p>
            <a:pPr marL="0" indent="0" algn="just">
              <a:buNone/>
            </a:pPr>
            <a:endParaRPr lang="en-US" dirty="0" smtClean="0"/>
          </a:p>
          <a:p>
            <a:pPr algn="just">
              <a:buFont typeface="Wingdings" pitchFamily="2" charset="2"/>
              <a:buChar char="Ø"/>
            </a:pPr>
            <a:r>
              <a:rPr lang="en-US" dirty="0" smtClean="0"/>
              <a:t>A lot more basic research is required before it is possible to optimize yield production and nutrition quality through manipulation of various genes and pathways.</a:t>
            </a:r>
            <a:endParaRPr lang="ur-PK" dirty="0"/>
          </a:p>
        </p:txBody>
      </p:sp>
    </p:spTree>
    <p:extLst>
      <p:ext uri="{BB962C8B-B14F-4D97-AF65-F5344CB8AC3E}">
        <p14:creationId xmlns:p14="http://schemas.microsoft.com/office/powerpoint/2010/main" xmlns="" val="3880811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ur-PK"/>
          </a:p>
        </p:txBody>
      </p:sp>
      <p:sp>
        <p:nvSpPr>
          <p:cNvPr id="3" name="Content Placeholder 2"/>
          <p:cNvSpPr>
            <a:spLocks noGrp="1"/>
          </p:cNvSpPr>
          <p:nvPr>
            <p:ph idx="1"/>
          </p:nvPr>
        </p:nvSpPr>
        <p:spPr/>
        <p:txBody>
          <a:bodyPr/>
          <a:lstStyle/>
          <a:p>
            <a:endParaRPr lang="ur-PK"/>
          </a:p>
        </p:txBody>
      </p:sp>
      <p:pic>
        <p:nvPicPr>
          <p:cNvPr id="2050" name="Picture 2" descr="C:\Users\anee\Desktop\usda37.jpg"/>
          <p:cNvPicPr>
            <a:picLocks noChangeAspect="1" noChangeArrowheads="1"/>
          </p:cNvPicPr>
          <p:nvPr/>
        </p:nvPicPr>
        <p:blipFill>
          <a:blip r:embed="rId2">
            <a:extLst>
              <a:ext uri="{BEBA8EAE-BF5A-486C-A8C5-ECC9F3942E4B}">
                <a14:imgProps xmlns:a14="http://schemas.microsoft.com/office/drawing/2010/main" xmlns="">
                  <a14:imgLayer r:embed="rId3">
                    <a14:imgEffect>
                      <a14:saturation sat="300000"/>
                    </a14:imgEffect>
                  </a14:imgLayer>
                </a14:imgProps>
              </a:ex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p:cNvSpPr/>
          <p:nvPr/>
        </p:nvSpPr>
        <p:spPr>
          <a:xfrm>
            <a:off x="0" y="0"/>
            <a:ext cx="5715000" cy="1630680"/>
          </a:xfrm>
          <a:prstGeom prst="rect">
            <a:avLst/>
          </a:prstGeom>
          <a:solidFill>
            <a:schemeClr val="accent3">
              <a:lumMod val="40000"/>
              <a:lumOff val="60000"/>
            </a:schemeClr>
          </a:solidFill>
        </p:spPr>
        <p:style>
          <a:lnRef idx="2">
            <a:schemeClr val="accent3"/>
          </a:lnRef>
          <a:fillRef idx="1">
            <a:schemeClr val="lt1"/>
          </a:fillRef>
          <a:effectRef idx="0">
            <a:schemeClr val="accent3"/>
          </a:effectRef>
          <a:fontRef idx="minor">
            <a:schemeClr val="dk1"/>
          </a:fontRef>
        </p:style>
        <p:txBody>
          <a:bodyPr rtlCol="1" anchor="ctr"/>
          <a:lstStyle/>
          <a:p>
            <a:pPr algn="just"/>
            <a:r>
              <a:rPr lang="ur-PK" sz="2400" dirty="0" smtClean="0">
                <a:solidFill>
                  <a:schemeClr val="tx2">
                    <a:lumMod val="50000"/>
                  </a:schemeClr>
                </a:solidFill>
              </a:rPr>
              <a:t>In the previous chapters we have seen how  crop productivity can be  improved by enhancing  their ability to resist external factors</a:t>
            </a:r>
            <a:endParaRPr lang="ur-PK" sz="2400" dirty="0">
              <a:solidFill>
                <a:schemeClr val="tx2">
                  <a:lumMod val="50000"/>
                </a:schemeClr>
              </a:solidFill>
            </a:endParaRPr>
          </a:p>
        </p:txBody>
      </p:sp>
      <p:sp>
        <p:nvSpPr>
          <p:cNvPr id="7" name="Rectangle 6"/>
          <p:cNvSpPr/>
          <p:nvPr/>
        </p:nvSpPr>
        <p:spPr>
          <a:xfrm>
            <a:off x="3124200" y="2514600"/>
            <a:ext cx="6019800" cy="1447800"/>
          </a:xfrm>
          <a:prstGeom prst="rect">
            <a:avLst/>
          </a:prstGeom>
          <a:solidFill>
            <a:schemeClr val="accent3">
              <a:lumMod val="40000"/>
              <a:lumOff val="60000"/>
            </a:schemeClr>
          </a:solidFill>
        </p:spPr>
        <p:style>
          <a:lnRef idx="2">
            <a:schemeClr val="accent3"/>
          </a:lnRef>
          <a:fillRef idx="1">
            <a:schemeClr val="lt1"/>
          </a:fillRef>
          <a:effectRef idx="0">
            <a:schemeClr val="accent3"/>
          </a:effectRef>
          <a:fontRef idx="minor">
            <a:schemeClr val="dk1"/>
          </a:fontRef>
        </p:style>
        <p:txBody>
          <a:bodyPr rtlCol="1" anchor="ctr"/>
          <a:lstStyle/>
          <a:p>
            <a:pPr algn="just"/>
            <a:r>
              <a:rPr lang="en-US" sz="2400" dirty="0" smtClean="0">
                <a:solidFill>
                  <a:schemeClr val="tx2">
                    <a:lumMod val="50000"/>
                  </a:schemeClr>
                </a:solidFill>
              </a:rPr>
              <a:t>There are endogenous factors also that effect crop productivity and quality of harvestable plant material</a:t>
            </a:r>
            <a:endParaRPr lang="ur-PK" sz="2400" dirty="0">
              <a:solidFill>
                <a:schemeClr val="tx2">
                  <a:lumMod val="50000"/>
                </a:schemeClr>
              </a:solidFill>
            </a:endParaRPr>
          </a:p>
        </p:txBody>
      </p:sp>
      <p:sp>
        <p:nvSpPr>
          <p:cNvPr id="8" name="Rectangle 7"/>
          <p:cNvSpPr/>
          <p:nvPr/>
        </p:nvSpPr>
        <p:spPr>
          <a:xfrm>
            <a:off x="15240" y="5090160"/>
            <a:ext cx="8061960" cy="1539240"/>
          </a:xfrm>
          <a:prstGeom prst="rect">
            <a:avLst/>
          </a:prstGeom>
          <a:solidFill>
            <a:schemeClr val="accent3">
              <a:lumMod val="40000"/>
              <a:lumOff val="60000"/>
            </a:schemeClr>
          </a:solidFill>
        </p:spPr>
        <p:style>
          <a:lnRef idx="2">
            <a:schemeClr val="accent3"/>
          </a:lnRef>
          <a:fillRef idx="1">
            <a:schemeClr val="lt1"/>
          </a:fillRef>
          <a:effectRef idx="0">
            <a:schemeClr val="accent3"/>
          </a:effectRef>
          <a:fontRef idx="minor">
            <a:schemeClr val="dk1"/>
          </a:fontRef>
        </p:style>
        <p:txBody>
          <a:bodyPr rtlCol="1" anchor="ctr"/>
          <a:lstStyle/>
          <a:p>
            <a:pPr algn="just"/>
            <a:r>
              <a:rPr lang="en-US" sz="2400" dirty="0" smtClean="0">
                <a:solidFill>
                  <a:schemeClr val="tx1">
                    <a:lumMod val="95000"/>
                    <a:lumOff val="5000"/>
                  </a:schemeClr>
                </a:solidFill>
              </a:rPr>
              <a:t>In this chapter we will find that how </a:t>
            </a:r>
            <a:r>
              <a:rPr lang="en-US" sz="2400" dirty="0" err="1" smtClean="0">
                <a:solidFill>
                  <a:schemeClr val="tx1">
                    <a:lumMod val="95000"/>
                    <a:lumOff val="5000"/>
                  </a:schemeClr>
                </a:solidFill>
              </a:rPr>
              <a:t>productivty</a:t>
            </a:r>
            <a:r>
              <a:rPr lang="en-US" sz="2400" dirty="0" smtClean="0">
                <a:solidFill>
                  <a:schemeClr val="tx1">
                    <a:lumMod val="95000"/>
                    <a:lumOff val="5000"/>
                  </a:schemeClr>
                </a:solidFill>
              </a:rPr>
              <a:t> can be genetically enhanced by:</a:t>
            </a:r>
          </a:p>
          <a:p>
            <a:pPr marL="285750" indent="-285750" algn="just">
              <a:buFont typeface="Wingdings" pitchFamily="2" charset="2"/>
              <a:buChar char="§"/>
            </a:pPr>
            <a:r>
              <a:rPr lang="en-US" sz="2400" dirty="0" smtClean="0">
                <a:solidFill>
                  <a:schemeClr val="tx1">
                    <a:lumMod val="95000"/>
                    <a:lumOff val="5000"/>
                  </a:schemeClr>
                </a:solidFill>
              </a:rPr>
              <a:t>Increasing the amount</a:t>
            </a:r>
          </a:p>
          <a:p>
            <a:pPr marL="285750" indent="-285750" algn="just">
              <a:buFont typeface="Wingdings" pitchFamily="2" charset="2"/>
              <a:buChar char="§"/>
            </a:pPr>
            <a:r>
              <a:rPr lang="en-US" sz="2400" dirty="0" smtClean="0">
                <a:solidFill>
                  <a:schemeClr val="tx1">
                    <a:lumMod val="95000"/>
                    <a:lumOff val="5000"/>
                  </a:schemeClr>
                </a:solidFill>
              </a:rPr>
              <a:t>Improving the quality of plant material</a:t>
            </a:r>
            <a:endParaRPr lang="ur-PK" sz="2400" dirty="0">
              <a:solidFill>
                <a:schemeClr val="tx1">
                  <a:lumMod val="95000"/>
                  <a:lumOff val="5000"/>
                </a:schemeClr>
              </a:solidFill>
            </a:endParaRPr>
          </a:p>
        </p:txBody>
      </p:sp>
    </p:spTree>
    <p:extLst>
      <p:ext uri="{BB962C8B-B14F-4D97-AF65-F5344CB8AC3E}">
        <p14:creationId xmlns:p14="http://schemas.microsoft.com/office/powerpoint/2010/main" xmlns="" val="3826605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ur-PK" dirty="0"/>
          </a:p>
        </p:txBody>
      </p:sp>
      <p:sp>
        <p:nvSpPr>
          <p:cNvPr id="3" name="Content Placeholder 2"/>
          <p:cNvSpPr>
            <a:spLocks noGrp="1"/>
          </p:cNvSpPr>
          <p:nvPr>
            <p:ph idx="1"/>
          </p:nvPr>
        </p:nvSpPr>
        <p:spPr/>
        <p:txBody>
          <a:bodyPr/>
          <a:lstStyle/>
          <a:p>
            <a:endParaRPr lang="ur-PK" dirty="0"/>
          </a:p>
        </p:txBody>
      </p:sp>
      <p:pic>
        <p:nvPicPr>
          <p:cNvPr id="1026" name="Picture 2" descr="C:\Users\anee\Desktop\green-striped-field.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Oval 3"/>
          <p:cNvSpPr/>
          <p:nvPr/>
        </p:nvSpPr>
        <p:spPr>
          <a:xfrm>
            <a:off x="0" y="457200"/>
            <a:ext cx="6858000" cy="2209800"/>
          </a:xfrm>
          <a:prstGeom prst="ellipse">
            <a:avLst/>
          </a:prstGeom>
          <a:solidFill>
            <a:schemeClr val="accent3">
              <a:lumMod val="40000"/>
              <a:lumOff val="60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r>
              <a:rPr lang="en-US" sz="2000" dirty="0" smtClean="0"/>
              <a:t>The yield of a crop is determined by:</a:t>
            </a:r>
          </a:p>
          <a:p>
            <a:pPr marL="285750" indent="-285750" algn="just">
              <a:buFont typeface="Wingdings" pitchFamily="2" charset="2"/>
              <a:buChar char="§"/>
            </a:pPr>
            <a:r>
              <a:rPr lang="en-US" sz="2000" dirty="0" smtClean="0"/>
              <a:t>Intercepted solar radiation </a:t>
            </a:r>
          </a:p>
          <a:p>
            <a:pPr marL="285750" indent="-285750" algn="just">
              <a:buFont typeface="Wingdings" pitchFamily="2" charset="2"/>
              <a:buChar char="§"/>
            </a:pPr>
            <a:r>
              <a:rPr lang="en-US" sz="2000" dirty="0" smtClean="0"/>
              <a:t>Photosynthetic efficiency</a:t>
            </a:r>
          </a:p>
          <a:p>
            <a:pPr marL="285750" indent="-285750" algn="just">
              <a:buFont typeface="Wingdings" pitchFamily="2" charset="2"/>
              <a:buChar char="§"/>
            </a:pPr>
            <a:r>
              <a:rPr lang="en-US" sz="2000" dirty="0" smtClean="0"/>
              <a:t>Harvest index</a:t>
            </a:r>
            <a:endParaRPr lang="ur-PK" sz="2000" dirty="0"/>
          </a:p>
        </p:txBody>
      </p:sp>
      <p:sp>
        <p:nvSpPr>
          <p:cNvPr id="5" name="Oval 4"/>
          <p:cNvSpPr/>
          <p:nvPr/>
        </p:nvSpPr>
        <p:spPr>
          <a:xfrm>
            <a:off x="2438400" y="3429000"/>
            <a:ext cx="6705600" cy="2514600"/>
          </a:xfrm>
          <a:prstGeom prst="ellipse">
            <a:avLst/>
          </a:prstGeom>
          <a:solidFill>
            <a:schemeClr val="accent3">
              <a:lumMod val="60000"/>
              <a:lumOff val="40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r>
              <a:rPr lang="en-US" sz="2000" dirty="0" smtClean="0"/>
              <a:t>The quality of crop is determined by:</a:t>
            </a:r>
          </a:p>
          <a:p>
            <a:pPr marL="285750" indent="-285750" algn="just">
              <a:buFont typeface="Wingdings" pitchFamily="2" charset="2"/>
              <a:buChar char="§"/>
            </a:pPr>
            <a:r>
              <a:rPr lang="en-US" sz="2000" dirty="0" smtClean="0"/>
              <a:t>Nutritional quality</a:t>
            </a:r>
          </a:p>
          <a:p>
            <a:pPr marL="285750" indent="-285750" algn="just">
              <a:buFont typeface="Wingdings" pitchFamily="2" charset="2"/>
              <a:buChar char="§"/>
            </a:pPr>
            <a:r>
              <a:rPr lang="en-US" sz="2000" dirty="0" err="1" smtClean="0"/>
              <a:t>Flavour</a:t>
            </a:r>
            <a:endParaRPr lang="en-US" sz="2000" dirty="0" smtClean="0"/>
          </a:p>
          <a:p>
            <a:pPr marL="285750" indent="-285750" algn="just">
              <a:buFont typeface="Wingdings" pitchFamily="2" charset="2"/>
              <a:buChar char="§"/>
            </a:pPr>
            <a:r>
              <a:rPr lang="en-US" sz="2000" dirty="0" smtClean="0"/>
              <a:t>Processing quality</a:t>
            </a:r>
          </a:p>
          <a:p>
            <a:pPr marL="285750" indent="-285750" algn="just">
              <a:buFont typeface="Wingdings" pitchFamily="2" charset="2"/>
              <a:buChar char="§"/>
            </a:pPr>
            <a:r>
              <a:rPr lang="en-US" sz="2000" dirty="0" smtClean="0"/>
              <a:t>Shelf life</a:t>
            </a:r>
            <a:endParaRPr lang="ur-PK" sz="2000" dirty="0"/>
          </a:p>
        </p:txBody>
      </p:sp>
    </p:spTree>
    <p:extLst>
      <p:ext uri="{BB962C8B-B14F-4D97-AF65-F5344CB8AC3E}">
        <p14:creationId xmlns:p14="http://schemas.microsoft.com/office/powerpoint/2010/main" xmlns="" val="531762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ur-PK"/>
          </a:p>
        </p:txBody>
      </p:sp>
      <p:sp>
        <p:nvSpPr>
          <p:cNvPr id="3" name="Content Placeholder 2"/>
          <p:cNvSpPr>
            <a:spLocks noGrp="1"/>
          </p:cNvSpPr>
          <p:nvPr>
            <p:ph idx="1"/>
          </p:nvPr>
        </p:nvSpPr>
        <p:spPr/>
        <p:txBody>
          <a:bodyPr/>
          <a:lstStyle/>
          <a:p>
            <a:endParaRPr lang="ur-PK" dirty="0"/>
          </a:p>
        </p:txBody>
      </p:sp>
      <p:pic>
        <p:nvPicPr>
          <p:cNvPr id="2050" name="Picture 2" descr="C:\Users\anee\Desktop\tomato-ripening.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457201" y="152400"/>
            <a:ext cx="8458200" cy="523220"/>
          </a:xfrm>
          <a:prstGeom prst="rect">
            <a:avLst/>
          </a:prstGeom>
        </p:spPr>
        <p:style>
          <a:lnRef idx="1">
            <a:schemeClr val="accent2"/>
          </a:lnRef>
          <a:fillRef idx="3">
            <a:schemeClr val="accent2"/>
          </a:fillRef>
          <a:effectRef idx="2">
            <a:schemeClr val="accent2"/>
          </a:effectRef>
          <a:fontRef idx="minor">
            <a:schemeClr val="lt1"/>
          </a:fontRef>
        </p:style>
        <p:txBody>
          <a:bodyPr wrap="square" rtlCol="1">
            <a:spAutoFit/>
          </a:bodyPr>
          <a:lstStyle/>
          <a:p>
            <a:r>
              <a:rPr lang="en-US" sz="2800" dirty="0" smtClean="0">
                <a:latin typeface="Algerian" pitchFamily="82" charset="0"/>
              </a:rPr>
              <a:t>THE GENETIC MANIPULATION OF FRUIT RIPENING</a:t>
            </a:r>
            <a:endParaRPr lang="ur-PK" sz="2800" dirty="0">
              <a:latin typeface="Algerian" pitchFamily="82" charset="0"/>
            </a:endParaRPr>
          </a:p>
        </p:txBody>
      </p:sp>
      <p:sp>
        <p:nvSpPr>
          <p:cNvPr id="7" name="TextBox 6"/>
          <p:cNvSpPr txBox="1"/>
          <p:nvPr/>
        </p:nvSpPr>
        <p:spPr>
          <a:xfrm>
            <a:off x="441961" y="1200834"/>
            <a:ext cx="8473440"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marL="342900" indent="-342900" algn="just">
              <a:buFont typeface="Wingdings" pitchFamily="2" charset="2"/>
              <a:buChar char="Ø"/>
            </a:pPr>
            <a:r>
              <a:rPr lang="en-US" sz="2000" dirty="0" smtClean="0"/>
              <a:t>Tomatoes were the first GM crops to reach the market. These were the delayed -softening tomatoes. Tomato ripening was used as the model system to develop expertise to modify crop quality</a:t>
            </a:r>
          </a:p>
          <a:p>
            <a:pPr algn="just"/>
            <a:endParaRPr lang="ur-PK" sz="2000" dirty="0"/>
          </a:p>
        </p:txBody>
      </p:sp>
      <p:sp>
        <p:nvSpPr>
          <p:cNvPr id="4" name="TextBox 3"/>
          <p:cNvSpPr txBox="1"/>
          <p:nvPr/>
        </p:nvSpPr>
        <p:spPr>
          <a:xfrm>
            <a:off x="609600" y="3444240"/>
            <a:ext cx="8305801"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marL="342900" indent="-342900" algn="just">
              <a:buFont typeface="Wingdings" pitchFamily="2" charset="2"/>
              <a:buChar char="Ø"/>
            </a:pPr>
            <a:r>
              <a:rPr lang="en-US" sz="2000" dirty="0" smtClean="0"/>
              <a:t>Tomato ripening is characterized by a burst of respiration, ethylene production,  softening, change to color and flavor. Ethylene  is a </a:t>
            </a:r>
            <a:r>
              <a:rPr lang="en-US" sz="2000" dirty="0" err="1" smtClean="0"/>
              <a:t>phytohormone</a:t>
            </a:r>
            <a:r>
              <a:rPr lang="en-US" sz="2000" dirty="0" smtClean="0"/>
              <a:t> that triggers ripening. The softening of the fruit is the result of the cell wall degrading enzyme called </a:t>
            </a:r>
            <a:r>
              <a:rPr lang="en-US" sz="2000" dirty="0" err="1" smtClean="0"/>
              <a:t>polyglacturanose</a:t>
            </a:r>
            <a:r>
              <a:rPr lang="en-US" sz="2000" dirty="0" smtClean="0"/>
              <a:t> (PG)</a:t>
            </a:r>
            <a:endParaRPr lang="ur-PK" sz="2000" dirty="0"/>
          </a:p>
        </p:txBody>
      </p:sp>
    </p:spTree>
    <p:extLst>
      <p:ext uri="{BB962C8B-B14F-4D97-AF65-F5344CB8AC3E}">
        <p14:creationId xmlns:p14="http://schemas.microsoft.com/office/powerpoint/2010/main" xmlns="" val="989168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ur-PK"/>
          </a:p>
        </p:txBody>
      </p:sp>
      <p:sp>
        <p:nvSpPr>
          <p:cNvPr id="3" name="Content Placeholder 2"/>
          <p:cNvSpPr>
            <a:spLocks noGrp="1"/>
          </p:cNvSpPr>
          <p:nvPr>
            <p:ph idx="1"/>
          </p:nvPr>
        </p:nvSpPr>
        <p:spPr/>
        <p:txBody>
          <a:bodyPr/>
          <a:lstStyle/>
          <a:p>
            <a:endParaRPr lang="ur-PK" dirty="0"/>
          </a:p>
        </p:txBody>
      </p:sp>
      <p:pic>
        <p:nvPicPr>
          <p:cNvPr id="1027" name="Picture 3" descr="C:\Users\anee\Desktop\images.jpg"/>
          <p:cNvPicPr>
            <a:picLocks noChangeAspect="1" noChangeArrowheads="1"/>
          </p:cNvPicPr>
          <p:nvPr/>
        </p:nvPicPr>
        <p:blipFill>
          <a:blip r:embed="rId2">
            <a:extLst>
              <a:ext uri="{BEBA8EAE-BF5A-486C-A8C5-ECC9F3942E4B}">
                <a14:imgProps xmlns:a14="http://schemas.microsoft.com/office/drawing/2010/main" xmlns="">
                  <a14:imgLayer r:embed="rId3">
                    <a14:imgEffect>
                      <a14:saturation sat="200000"/>
                    </a14:imgEffect>
                  </a14:imgLayer>
                </a14:imgProps>
              </a:ext>
              <a:ext uri="{28A0092B-C50C-407E-A947-70E740481C1C}">
                <a14:useLocalDpi xmlns:a14="http://schemas.microsoft.com/office/drawing/2010/main" xmlns="" val="0"/>
              </a:ext>
            </a:extLst>
          </a:blip>
          <a:srcRect/>
          <a:stretch>
            <a:fillRect/>
          </a:stretch>
        </p:blipFill>
        <p:spPr bwMode="auto">
          <a:xfrm>
            <a:off x="0" y="-387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0" y="-3870"/>
            <a:ext cx="5382418" cy="3293209"/>
          </a:xfrm>
          <a:prstGeom prst="rect">
            <a:avLst/>
          </a:prstGeom>
          <a:solidFill>
            <a:schemeClr val="accent3">
              <a:lumMod val="60000"/>
              <a:lumOff val="40000"/>
            </a:schemeClr>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algn="just"/>
            <a:r>
              <a:rPr lang="en-US" sz="2400" dirty="0" smtClean="0"/>
              <a:t>It was found that ripening process involved the activation of specific genes. These findings enabled these genes to be cloned. </a:t>
            </a:r>
            <a:r>
              <a:rPr lang="en-US" sz="2400" dirty="0"/>
              <a:t>T</a:t>
            </a:r>
            <a:r>
              <a:rPr lang="en-US" sz="2400" dirty="0" smtClean="0"/>
              <a:t>he clones are:</a:t>
            </a:r>
          </a:p>
          <a:p>
            <a:pPr marL="342900" indent="-342900" algn="just">
              <a:buFont typeface="Wingdings" pitchFamily="2" charset="2"/>
              <a:buChar char="Ø"/>
            </a:pPr>
            <a:r>
              <a:rPr lang="en-US" sz="2400" dirty="0" smtClean="0"/>
              <a:t>pTOM6: encodes PG</a:t>
            </a:r>
          </a:p>
          <a:p>
            <a:pPr marL="342900" indent="-342900" algn="just">
              <a:buFont typeface="Wingdings" pitchFamily="2" charset="2"/>
              <a:buChar char="Ø"/>
            </a:pPr>
            <a:r>
              <a:rPr lang="en-US" sz="2400" dirty="0" smtClean="0"/>
              <a:t>pTOM5: encodes </a:t>
            </a:r>
            <a:r>
              <a:rPr lang="en-US" sz="2400" dirty="0" err="1" smtClean="0"/>
              <a:t>phytoene</a:t>
            </a:r>
            <a:r>
              <a:rPr lang="en-US" sz="2400" dirty="0" smtClean="0"/>
              <a:t> synthase</a:t>
            </a:r>
          </a:p>
          <a:p>
            <a:pPr marL="342900" indent="-342900" algn="just">
              <a:buFont typeface="Wingdings" pitchFamily="2" charset="2"/>
              <a:buChar char="Ø"/>
            </a:pPr>
            <a:r>
              <a:rPr lang="en-US" sz="2400" dirty="0" smtClean="0"/>
              <a:t>pTOM13: encodes ACC oxidase</a:t>
            </a:r>
          </a:p>
          <a:p>
            <a:endParaRPr lang="en-US" sz="2000" dirty="0" smtClean="0"/>
          </a:p>
          <a:p>
            <a:endParaRPr lang="ur-PK" sz="2000" dirty="0"/>
          </a:p>
        </p:txBody>
      </p:sp>
      <p:sp>
        <p:nvSpPr>
          <p:cNvPr id="5" name="TextBox 4"/>
          <p:cNvSpPr txBox="1"/>
          <p:nvPr/>
        </p:nvSpPr>
        <p:spPr>
          <a:xfrm>
            <a:off x="2438400" y="4397276"/>
            <a:ext cx="6705600" cy="2308324"/>
          </a:xfrm>
          <a:prstGeom prst="rect">
            <a:avLst/>
          </a:prstGeom>
          <a:solidFill>
            <a:schemeClr val="accent3">
              <a:lumMod val="60000"/>
              <a:lumOff val="40000"/>
            </a:schemeClr>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marL="342900" indent="-342900" algn="just">
              <a:buFont typeface="Wingdings" pitchFamily="2" charset="2"/>
              <a:buChar char="Ø"/>
            </a:pPr>
            <a:r>
              <a:rPr lang="en-US" sz="2400" dirty="0"/>
              <a:t>The PG enzyme helps in fruit ripening by </a:t>
            </a:r>
            <a:r>
              <a:rPr lang="en-US" sz="2400" dirty="0" smtClean="0"/>
              <a:t>cell wall </a:t>
            </a:r>
            <a:r>
              <a:rPr lang="en-US" sz="2400" dirty="0"/>
              <a:t>degradation</a:t>
            </a:r>
            <a:endParaRPr lang="ur-PK" sz="2400" dirty="0"/>
          </a:p>
          <a:p>
            <a:pPr marL="342900" indent="-342900" algn="just">
              <a:buFont typeface="Wingdings" pitchFamily="2" charset="2"/>
              <a:buChar char="Ø"/>
            </a:pPr>
            <a:r>
              <a:rPr lang="en-US" sz="2400" dirty="0" smtClean="0"/>
              <a:t>The ACC oxidase(1-amino-cyclopropane-1-carboxylic acid) helps in ethylene formation</a:t>
            </a:r>
          </a:p>
          <a:p>
            <a:pPr marL="342900" indent="-342900" algn="just">
              <a:buFont typeface="Wingdings" pitchFamily="2" charset="2"/>
              <a:buChar char="Ø"/>
            </a:pPr>
            <a:r>
              <a:rPr lang="en-US" sz="2400" dirty="0"/>
              <a:t>The </a:t>
            </a:r>
            <a:r>
              <a:rPr lang="en-US" sz="2400" dirty="0" err="1"/>
              <a:t>phytoene</a:t>
            </a:r>
            <a:r>
              <a:rPr lang="en-US" sz="2400" dirty="0"/>
              <a:t> synthase enzyme  functions in lycopene </a:t>
            </a:r>
            <a:r>
              <a:rPr lang="en-US" sz="2400" dirty="0" smtClean="0"/>
              <a:t>synthesis</a:t>
            </a:r>
            <a:endParaRPr lang="en-US" sz="2400" dirty="0"/>
          </a:p>
        </p:txBody>
      </p:sp>
    </p:spTree>
    <p:extLst>
      <p:ext uri="{BB962C8B-B14F-4D97-AF65-F5344CB8AC3E}">
        <p14:creationId xmlns:p14="http://schemas.microsoft.com/office/powerpoint/2010/main" xmlns="" val="703721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3"/>
          </a:solidFill>
        </p:spPr>
        <p:style>
          <a:lnRef idx="1">
            <a:schemeClr val="accent3"/>
          </a:lnRef>
          <a:fillRef idx="3">
            <a:schemeClr val="accent3"/>
          </a:fillRef>
          <a:effectRef idx="2">
            <a:schemeClr val="accent3"/>
          </a:effectRef>
          <a:fontRef idx="minor">
            <a:schemeClr val="lt1"/>
          </a:fontRef>
        </p:style>
        <p:txBody>
          <a:bodyPr/>
          <a:lstStyle/>
          <a:p>
            <a:r>
              <a:rPr lang="en-US" dirty="0" smtClean="0">
                <a:solidFill>
                  <a:schemeClr val="tx1"/>
                </a:solidFill>
                <a:latin typeface="Algerian" pitchFamily="82" charset="0"/>
              </a:rPr>
              <a:t>ANTISENSE TECHNOLOGY</a:t>
            </a:r>
            <a:endParaRPr lang="ur-PK" dirty="0">
              <a:solidFill>
                <a:schemeClr val="tx1"/>
              </a:solidFill>
              <a:latin typeface="Algerian" pitchFamily="82" charset="0"/>
            </a:endParaRPr>
          </a:p>
        </p:txBody>
      </p:sp>
      <p:sp>
        <p:nvSpPr>
          <p:cNvPr id="3" name="Content Placeholder 2"/>
          <p:cNvSpPr>
            <a:spLocks noGrp="1"/>
          </p:cNvSpPr>
          <p:nvPr>
            <p:ph idx="1"/>
          </p:nvPr>
        </p:nvSpPr>
        <p:spPr>
          <a:xfrm>
            <a:off x="0" y="1600200"/>
            <a:ext cx="9144000" cy="5257800"/>
          </a:xfrm>
          <a:solidFill>
            <a:schemeClr val="accent2">
              <a:lumMod val="60000"/>
              <a:lumOff val="40000"/>
            </a:schemeClr>
          </a:solidFill>
        </p:spPr>
        <p:txBody>
          <a:bodyPr>
            <a:noAutofit/>
          </a:bodyPr>
          <a:lstStyle/>
          <a:p>
            <a:pPr algn="just"/>
            <a:r>
              <a:rPr lang="en-US" sz="2000" dirty="0"/>
              <a:t>Most tomatoes that have to be shipped to market are harvested before they are ripe. Otherwise, ethylene synthesized by the tomato causes them to ripen and spoil before they reach the customer.</a:t>
            </a:r>
          </a:p>
          <a:p>
            <a:pPr algn="just"/>
            <a:endParaRPr lang="en-US" sz="2000" dirty="0"/>
          </a:p>
          <a:p>
            <a:pPr algn="just"/>
            <a:r>
              <a:rPr lang="en-US" sz="2000" dirty="0"/>
              <a:t>Transgenic tomatoes have been constructed that carry in their genome an artificial gene (DNA) that is transcribed into an antisense RNA complementary to the mRNA for an enzyme involved in ethylene production. These tomatoes make only 10% of the normal amount of the enzyme.</a:t>
            </a:r>
          </a:p>
          <a:p>
            <a:pPr algn="just"/>
            <a:endParaRPr lang="en-US" sz="2000" dirty="0"/>
          </a:p>
          <a:p>
            <a:pPr algn="just"/>
            <a:r>
              <a:rPr lang="en-US" sz="2000" dirty="0"/>
              <a:t>The goal of this work was to provide supermarket tomatoes with something closer to the appearance and taste of tomatoes harvested when ripe. </a:t>
            </a:r>
            <a:endParaRPr lang="ur-PK" sz="2000" dirty="0"/>
          </a:p>
        </p:txBody>
      </p:sp>
    </p:spTree>
    <p:extLst>
      <p:ext uri="{BB962C8B-B14F-4D97-AF65-F5344CB8AC3E}">
        <p14:creationId xmlns:p14="http://schemas.microsoft.com/office/powerpoint/2010/main" xmlns="" val="2019459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524000"/>
            <a:ext cx="9144000" cy="5334000"/>
          </a:xfrm>
        </p:spPr>
        <p:style>
          <a:lnRef idx="1">
            <a:schemeClr val="accent5"/>
          </a:lnRef>
          <a:fillRef idx="2">
            <a:schemeClr val="accent5"/>
          </a:fillRef>
          <a:effectRef idx="1">
            <a:schemeClr val="accent5"/>
          </a:effectRef>
          <a:fontRef idx="minor">
            <a:schemeClr val="dk1"/>
          </a:fontRef>
        </p:style>
      </p:pic>
      <p:sp>
        <p:nvSpPr>
          <p:cNvPr id="5" name="Title 1"/>
          <p:cNvSpPr>
            <a:spLocks noGrp="1"/>
          </p:cNvSpPr>
          <p:nvPr>
            <p:ph type="title"/>
          </p:nvPr>
        </p:nvSpPr>
        <p:spPr>
          <a:xfrm>
            <a:off x="0" y="0"/>
            <a:ext cx="9144000" cy="1524000"/>
          </a:xfrm>
        </p:spPr>
        <p:style>
          <a:lnRef idx="3">
            <a:schemeClr val="lt1"/>
          </a:lnRef>
          <a:fillRef idx="1">
            <a:schemeClr val="accent1"/>
          </a:fillRef>
          <a:effectRef idx="1">
            <a:schemeClr val="accent1"/>
          </a:effectRef>
          <a:fontRef idx="minor">
            <a:schemeClr val="lt1"/>
          </a:fontRef>
        </p:style>
        <p:txBody>
          <a:bodyPr/>
          <a:lstStyle/>
          <a:p>
            <a:r>
              <a:rPr lang="en-US" dirty="0" smtClean="0">
                <a:solidFill>
                  <a:schemeClr val="tx1"/>
                </a:solidFill>
                <a:latin typeface="Algerian" pitchFamily="82" charset="0"/>
              </a:rPr>
              <a:t>ANTISENSE TECHNOLOGY</a:t>
            </a:r>
            <a:endParaRPr lang="ur-PK" dirty="0">
              <a:solidFill>
                <a:schemeClr val="tx1"/>
              </a:solidFill>
              <a:latin typeface="Algerian" pitchFamily="82" charset="0"/>
            </a:endParaRPr>
          </a:p>
        </p:txBody>
      </p:sp>
    </p:spTree>
    <p:extLst>
      <p:ext uri="{BB962C8B-B14F-4D97-AF65-F5344CB8AC3E}">
        <p14:creationId xmlns:p14="http://schemas.microsoft.com/office/powerpoint/2010/main" xmlns="" val="4240641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3"/>
          </a:solidFill>
        </p:spPr>
        <p:txBody>
          <a:bodyPr/>
          <a:lstStyle/>
          <a:p>
            <a:r>
              <a:rPr lang="en-US" dirty="0" smtClean="0">
                <a:latin typeface="Algerian" pitchFamily="82" charset="0"/>
              </a:rPr>
              <a:t>MANIPULATION OF OTHER TRAITS</a:t>
            </a:r>
            <a:endParaRPr lang="ur-PK" dirty="0">
              <a:latin typeface="Algerian" pitchFamily="82" charset="0"/>
            </a:endParaRPr>
          </a:p>
        </p:txBody>
      </p:sp>
      <p:sp>
        <p:nvSpPr>
          <p:cNvPr id="3" name="Content Placeholder 2"/>
          <p:cNvSpPr>
            <a:spLocks noGrp="1"/>
          </p:cNvSpPr>
          <p:nvPr>
            <p:ph idx="1"/>
          </p:nvPr>
        </p:nvSpPr>
        <p:spPr>
          <a:xfrm>
            <a:off x="0" y="1371600"/>
            <a:ext cx="9144000" cy="5410200"/>
          </a:xfrm>
        </p:spPr>
        <p:txBody>
          <a:bodyPr/>
          <a:lstStyle/>
          <a:p>
            <a:pPr marL="0" indent="0" algn="just">
              <a:buNone/>
            </a:pPr>
            <a:endParaRPr lang="ur-PK" dirty="0"/>
          </a:p>
        </p:txBody>
      </p:sp>
      <p:sp>
        <p:nvSpPr>
          <p:cNvPr id="5" name="Folded Corner 4"/>
          <p:cNvSpPr/>
          <p:nvPr/>
        </p:nvSpPr>
        <p:spPr>
          <a:xfrm>
            <a:off x="30480" y="1463040"/>
            <a:ext cx="5684520" cy="2590800"/>
          </a:xfrm>
          <a:prstGeom prst="foldedCorner">
            <a:avLst/>
          </a:prstGeom>
        </p:spPr>
        <p:style>
          <a:lnRef idx="1">
            <a:schemeClr val="accent2"/>
          </a:lnRef>
          <a:fillRef idx="2">
            <a:schemeClr val="accent2"/>
          </a:fillRef>
          <a:effectRef idx="1">
            <a:schemeClr val="accent2"/>
          </a:effectRef>
          <a:fontRef idx="minor">
            <a:schemeClr val="dk1"/>
          </a:fontRef>
        </p:style>
        <p:txBody>
          <a:bodyPr rtlCol="1" anchor="ctr"/>
          <a:lstStyle/>
          <a:p>
            <a:pPr marL="342900" indent="-342900" algn="just">
              <a:buFont typeface="Wingdings" pitchFamily="2" charset="2"/>
              <a:buChar char="Ø"/>
            </a:pPr>
            <a:endParaRPr lang="en-US" sz="2400" dirty="0" smtClean="0"/>
          </a:p>
          <a:p>
            <a:pPr marL="342900" indent="-342900" algn="just">
              <a:buFont typeface="Wingdings" pitchFamily="2" charset="2"/>
              <a:buChar char="Ø"/>
            </a:pPr>
            <a:r>
              <a:rPr lang="en-US" sz="2400" dirty="0" smtClean="0"/>
              <a:t>Similarly</a:t>
            </a:r>
            <a:r>
              <a:rPr lang="en-US" sz="2400" dirty="0"/>
              <a:t>, by using antisense techniques, cell wall degradation was manipulated by targeting endogenous PG.</a:t>
            </a:r>
          </a:p>
          <a:p>
            <a:pPr marL="342900" indent="-342900" algn="just">
              <a:buFont typeface="Wingdings" pitchFamily="2" charset="2"/>
              <a:buChar char="Ø"/>
            </a:pPr>
            <a:r>
              <a:rPr lang="en-US" sz="2400" dirty="0"/>
              <a:t>This technique was then applied to mango, pear and peach also </a:t>
            </a:r>
            <a:endParaRPr lang="ur-PK" sz="2400" dirty="0"/>
          </a:p>
          <a:p>
            <a:pPr marL="285750" indent="-285750" algn="ctr">
              <a:buFont typeface="Wingdings" pitchFamily="2" charset="2"/>
              <a:buChar char="Ø"/>
            </a:pPr>
            <a:endParaRPr lang="ur-PK" dirty="0"/>
          </a:p>
        </p:txBody>
      </p:sp>
      <p:sp>
        <p:nvSpPr>
          <p:cNvPr id="6" name="Folded Corner 5"/>
          <p:cNvSpPr/>
          <p:nvPr/>
        </p:nvSpPr>
        <p:spPr>
          <a:xfrm>
            <a:off x="3429000" y="4053840"/>
            <a:ext cx="5715000" cy="2804160"/>
          </a:xfrm>
          <a:prstGeom prst="foldedCorner">
            <a:avLst/>
          </a:prstGeom>
        </p:spPr>
        <p:style>
          <a:lnRef idx="1">
            <a:schemeClr val="accent2"/>
          </a:lnRef>
          <a:fillRef idx="2">
            <a:schemeClr val="accent2"/>
          </a:fillRef>
          <a:effectRef idx="1">
            <a:schemeClr val="accent2"/>
          </a:effectRef>
          <a:fontRef idx="minor">
            <a:schemeClr val="dk1"/>
          </a:fontRef>
        </p:style>
        <p:txBody>
          <a:bodyPr rtlCol="1" anchor="ctr"/>
          <a:lstStyle/>
          <a:p>
            <a:pPr marL="342900" indent="-342900" algn="just">
              <a:buFont typeface="Wingdings" pitchFamily="2" charset="2"/>
              <a:buChar char="Ø"/>
            </a:pPr>
            <a:endParaRPr lang="en-US" sz="2400" dirty="0" smtClean="0"/>
          </a:p>
          <a:p>
            <a:pPr marL="342900" indent="-342900" algn="just">
              <a:buFont typeface="Wingdings" pitchFamily="2" charset="2"/>
              <a:buChar char="Ø"/>
            </a:pPr>
            <a:r>
              <a:rPr lang="en-US" sz="2400" dirty="0" smtClean="0"/>
              <a:t>The antisense technology was applied to confirm the role of pTOM13 in ethylene biosynthesis.</a:t>
            </a:r>
          </a:p>
          <a:p>
            <a:pPr marL="342900" indent="-342900" algn="just">
              <a:buFont typeface="Wingdings" pitchFamily="2" charset="2"/>
              <a:buChar char="Ø"/>
            </a:pPr>
            <a:r>
              <a:rPr lang="en-US" sz="2400" dirty="0" smtClean="0"/>
              <a:t>The transgenic tomato carrying antisense pTOM13 construct, produced less ethylene and lycopene production was also reduced</a:t>
            </a:r>
            <a:endParaRPr lang="ur-PK" sz="2400" dirty="0"/>
          </a:p>
        </p:txBody>
      </p:sp>
    </p:spTree>
    <p:extLst>
      <p:ext uri="{BB962C8B-B14F-4D97-AF65-F5344CB8AC3E}">
        <p14:creationId xmlns:p14="http://schemas.microsoft.com/office/powerpoint/2010/main" xmlns="" val="287043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1">
            <a:schemeClr val="accent6"/>
          </a:lnRef>
          <a:fillRef idx="2">
            <a:schemeClr val="accent6"/>
          </a:fillRef>
          <a:effectRef idx="1">
            <a:schemeClr val="accent6"/>
          </a:effectRef>
          <a:fontRef idx="minor">
            <a:schemeClr val="dk1"/>
          </a:fontRef>
        </p:style>
        <p:txBody>
          <a:bodyPr>
            <a:normAutofit/>
          </a:bodyPr>
          <a:lstStyle/>
          <a:p>
            <a:pPr algn="l"/>
            <a:r>
              <a:rPr lang="en-US" sz="3200" dirty="0" smtClean="0">
                <a:latin typeface="Algerian" pitchFamily="82" charset="0"/>
              </a:rPr>
              <a:t>BENEFITS:</a:t>
            </a:r>
            <a:endParaRPr lang="ur-PK" sz="3200" dirty="0">
              <a:latin typeface="Algerian" pitchFamily="82" charset="0"/>
            </a:endParaRPr>
          </a:p>
        </p:txBody>
      </p:sp>
      <p:sp>
        <p:nvSpPr>
          <p:cNvPr id="3" name="Content Placeholder 2"/>
          <p:cNvSpPr>
            <a:spLocks noGrp="1"/>
          </p:cNvSpPr>
          <p:nvPr>
            <p:ph idx="1"/>
          </p:nvPr>
        </p:nvSpPr>
        <p:spPr/>
        <p:txBody>
          <a:bodyPr/>
          <a:lstStyle/>
          <a:p>
            <a:endParaRPr lang="ur-PK" dirty="0"/>
          </a:p>
        </p:txBody>
      </p:sp>
      <p:sp>
        <p:nvSpPr>
          <p:cNvPr id="5" name="Bevel 4"/>
          <p:cNvSpPr/>
          <p:nvPr/>
        </p:nvSpPr>
        <p:spPr>
          <a:xfrm>
            <a:off x="0" y="1524000"/>
            <a:ext cx="9144000" cy="2514600"/>
          </a:xfrm>
          <a:prstGeom prst="bevel">
            <a:avLst/>
          </a:prstGeom>
        </p:spPr>
        <p:style>
          <a:lnRef idx="1">
            <a:schemeClr val="accent4"/>
          </a:lnRef>
          <a:fillRef idx="2">
            <a:schemeClr val="accent4"/>
          </a:fillRef>
          <a:effectRef idx="1">
            <a:schemeClr val="accent4"/>
          </a:effectRef>
          <a:fontRef idx="minor">
            <a:schemeClr val="dk1"/>
          </a:fontRef>
        </p:style>
        <p:txBody>
          <a:bodyPr rtlCol="1" anchor="ctr"/>
          <a:lstStyle/>
          <a:p>
            <a:pPr algn="just"/>
            <a:r>
              <a:rPr lang="en-US" sz="2400" dirty="0" smtClean="0"/>
              <a:t>The post-harvest spoilage of fruits and vegetables  is often very rapid and this can be a major barrier to efficient food distribution. The ability to delay ripening and spoilage could make significant contribution to food distribution problems in developing countries</a:t>
            </a:r>
            <a:endParaRPr lang="ur-PK" sz="2400" dirty="0"/>
          </a:p>
        </p:txBody>
      </p:sp>
      <p:sp>
        <p:nvSpPr>
          <p:cNvPr id="6" name="Bevel 5"/>
          <p:cNvSpPr/>
          <p:nvPr/>
        </p:nvSpPr>
        <p:spPr>
          <a:xfrm>
            <a:off x="0" y="4038600"/>
            <a:ext cx="9144000" cy="2819400"/>
          </a:xfrm>
          <a:prstGeom prst="bevel">
            <a:avLst/>
          </a:prstGeom>
        </p:spPr>
        <p:style>
          <a:lnRef idx="1">
            <a:schemeClr val="accent2"/>
          </a:lnRef>
          <a:fillRef idx="2">
            <a:schemeClr val="accent2"/>
          </a:fillRef>
          <a:effectRef idx="1">
            <a:schemeClr val="accent2"/>
          </a:effectRef>
          <a:fontRef idx="minor">
            <a:schemeClr val="dk1"/>
          </a:fontRef>
        </p:style>
        <p:txBody>
          <a:bodyPr rtlCol="1" anchor="ctr"/>
          <a:lstStyle/>
          <a:p>
            <a:pPr algn="just"/>
            <a:r>
              <a:rPr lang="en-US" sz="2400" dirty="0" smtClean="0"/>
              <a:t>This successful manipulations  indicate other plant regulators  to be engineered:</a:t>
            </a:r>
          </a:p>
          <a:p>
            <a:pPr algn="just"/>
            <a:r>
              <a:rPr lang="en-US" sz="2400" dirty="0" smtClean="0"/>
              <a:t>The </a:t>
            </a:r>
            <a:r>
              <a:rPr lang="en-US" sz="2400" dirty="0" err="1" smtClean="0"/>
              <a:t>abcissic</a:t>
            </a:r>
            <a:r>
              <a:rPr lang="en-US" sz="2400" dirty="0" smtClean="0"/>
              <a:t> acid and </a:t>
            </a:r>
            <a:r>
              <a:rPr lang="en-US" sz="2400" dirty="0" err="1" smtClean="0"/>
              <a:t>giberellin</a:t>
            </a:r>
            <a:r>
              <a:rPr lang="en-US" sz="2400" dirty="0" smtClean="0"/>
              <a:t> synthesis genes have also been cloned, which permitted the manipulation of developmental processes</a:t>
            </a:r>
            <a:endParaRPr lang="ur-PK" sz="2400" dirty="0"/>
          </a:p>
        </p:txBody>
      </p:sp>
    </p:spTree>
    <p:extLst>
      <p:ext uri="{BB962C8B-B14F-4D97-AF65-F5344CB8AC3E}">
        <p14:creationId xmlns:p14="http://schemas.microsoft.com/office/powerpoint/2010/main" xmlns="" val="2569752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1606</TotalTime>
  <Words>1169</Words>
  <Application>Microsoft Office PowerPoint</Application>
  <PresentationFormat>On-screen Show (4:3)</PresentationFormat>
  <Paragraphs>89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ANTISENSE TECHNOLOGY</vt:lpstr>
      <vt:lpstr>ANTISENSE TECHNOLOGY</vt:lpstr>
      <vt:lpstr>MANIPULATION OF OTHER TRAITS</vt:lpstr>
      <vt:lpstr>BENEFITS:</vt:lpstr>
      <vt:lpstr>GENETIC MANIPULATION OF TOMATO COLOR</vt:lpstr>
      <vt:lpstr>Slide 11</vt:lpstr>
      <vt:lpstr>Slide 12</vt:lpstr>
      <vt:lpstr>Engineering plant protein composition for improved nutrition</vt:lpstr>
      <vt:lpstr>Cont…</vt:lpstr>
      <vt:lpstr>GENETIC MANIPULATION OF CROP YIELD BY ENHANCEMENT OF PHOTOSYNTHESIS</vt:lpstr>
      <vt:lpstr>Cont..</vt:lpstr>
      <vt:lpstr>Enhancement of dark reactions</vt:lpstr>
      <vt:lpstr>PEPC gene</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anee</dc:creator>
  <cp:lastModifiedBy>Ambreen Zafarullah</cp:lastModifiedBy>
  <cp:revision>66</cp:revision>
  <dcterms:created xsi:type="dcterms:W3CDTF">2006-08-16T00:00:00Z</dcterms:created>
  <dcterms:modified xsi:type="dcterms:W3CDTF">2019-05-14T10:04:11Z</dcterms:modified>
</cp:coreProperties>
</file>